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4094" r:id="rId2"/>
    <p:sldMasterId id="2147484347" r:id="rId3"/>
    <p:sldMasterId id="2147484371" r:id="rId4"/>
    <p:sldMasterId id="2147484419" r:id="rId5"/>
    <p:sldMasterId id="2147484431" r:id="rId6"/>
    <p:sldMasterId id="2147484489" r:id="rId7"/>
    <p:sldMasterId id="2147484501" r:id="rId8"/>
    <p:sldMasterId id="2147484513" r:id="rId9"/>
  </p:sldMasterIdLst>
  <p:notesMasterIdLst>
    <p:notesMasterId r:id="rId30"/>
  </p:notesMasterIdLst>
  <p:sldIdLst>
    <p:sldId id="256" r:id="rId10"/>
    <p:sldId id="299" r:id="rId11"/>
    <p:sldId id="264" r:id="rId12"/>
    <p:sldId id="276" r:id="rId13"/>
    <p:sldId id="428" r:id="rId14"/>
    <p:sldId id="429" r:id="rId15"/>
    <p:sldId id="463" r:id="rId16"/>
    <p:sldId id="455" r:id="rId17"/>
    <p:sldId id="418" r:id="rId18"/>
    <p:sldId id="456" r:id="rId19"/>
    <p:sldId id="260" r:id="rId20"/>
    <p:sldId id="280" r:id="rId21"/>
    <p:sldId id="457" r:id="rId22"/>
    <p:sldId id="432" r:id="rId23"/>
    <p:sldId id="262" r:id="rId24"/>
    <p:sldId id="458" r:id="rId25"/>
    <p:sldId id="447" r:id="rId26"/>
    <p:sldId id="459" r:id="rId27"/>
    <p:sldId id="461" r:id="rId28"/>
    <p:sldId id="462" r:id="rId2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50443" y="0"/>
            <a:ext cx="2945659" cy="498055"/>
          </a:xfrm>
          <a:prstGeom prst="rect">
            <a:avLst/>
          </a:prstGeom>
        </p:spPr>
        <p:txBody>
          <a:bodyPr vert="horz" lIns="91440" tIns="45720" rIns="91440" bIns="45720" rtlCol="0"/>
          <a:lstStyle>
            <a:lvl1pPr algn="r">
              <a:defRPr sz="1200"/>
            </a:lvl1pPr>
          </a:lstStyle>
          <a:p>
            <a:fld id="{D886DC57-9965-4104-B733-9F96A6954B8F}" type="datetimeFigureOut">
              <a:rPr lang="ro-RO" smtClean="0"/>
              <a:t>27.11.2019</a:t>
            </a:fld>
            <a:endParaRPr lang="ro-RO"/>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9428584"/>
            <a:ext cx="2945659" cy="498054"/>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1440" tIns="45720" rIns="91440" bIns="45720" rtlCol="0" anchor="b"/>
          <a:lstStyle>
            <a:lvl1pPr algn="r">
              <a:defRPr sz="1200"/>
            </a:lvl1pPr>
          </a:lstStyle>
          <a:p>
            <a:fld id="{61708AED-54E0-4133-B082-995D89080EAC}" type="slidenum">
              <a:rPr lang="ro-RO" smtClean="0"/>
              <a:t>‹#›</a:t>
            </a:fld>
            <a:endParaRPr lang="ro-RO"/>
          </a:p>
        </p:txBody>
      </p:sp>
    </p:spTree>
    <p:extLst>
      <p:ext uri="{BB962C8B-B14F-4D97-AF65-F5344CB8AC3E}">
        <p14:creationId xmlns:p14="http://schemas.microsoft.com/office/powerpoint/2010/main" val="429007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txBox="1">
            <a:spLocks noGrp="1"/>
          </p:cNvSpPr>
          <p:nvPr>
            <p:ph type="body" idx="1"/>
          </p:nvPr>
        </p:nvSpPr>
        <p:spPr>
          <a:xfrm>
            <a:off x="906358" y="4715154"/>
            <a:ext cx="4984961"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txBox="1">
            <a:spLocks noGrp="1"/>
          </p:cNvSpPr>
          <p:nvPr>
            <p:ph type="body" idx="1"/>
          </p:nvPr>
        </p:nvSpPr>
        <p:spPr>
          <a:xfrm>
            <a:off x="906358" y="4715154"/>
            <a:ext cx="4984961"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10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9F2D-285C-D44E-B10F-2544539AF3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67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9F2D-285C-D44E-B10F-2544539AF3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57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9F2D-285C-D44E-B10F-2544539AF3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23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9F2D-285C-D44E-B10F-2544539AF3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65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9F2D-285C-D44E-B10F-2544539AF3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70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9F2D-285C-D44E-B10F-2544539AF3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91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79F2D-285C-D44E-B10F-2544539AF3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91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41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2232537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42690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nyPPT.com_4">
    <p:bg>
      <p:bgPr>
        <a:gradFill flip="none" rotWithShape="1">
          <a:gsLst>
            <a:gs pos="17000">
              <a:srgbClr val="EFF0F4"/>
            </a:gs>
            <a:gs pos="42000">
              <a:srgbClr val="E0E3E8"/>
            </a:gs>
            <a:gs pos="65000">
              <a:srgbClr val="D0D4D9"/>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30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744406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B368-3EA4-4C95-9438-09D472424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97E39294-143E-4537-940C-C4466C337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13DB64D2-077E-483D-BF78-12ECFE783A81}"/>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a:extLst>
              <a:ext uri="{FF2B5EF4-FFF2-40B4-BE49-F238E27FC236}">
                <a16:creationId xmlns:a16="http://schemas.microsoft.com/office/drawing/2014/main" id="{84CF73BD-7C60-4594-AAE4-8F5E26017A9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BFFEE70-332A-4213-8DAE-73C324A6F3C6}"/>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70881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76F4-6DD0-4D20-9FD0-A9A080A88B2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D7AD0FD5-E2C1-4819-A5A4-6990E583F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D892EF3-A550-41C3-9931-7D8FF8C7051E}"/>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a:extLst>
              <a:ext uri="{FF2B5EF4-FFF2-40B4-BE49-F238E27FC236}">
                <a16:creationId xmlns:a16="http://schemas.microsoft.com/office/drawing/2014/main" id="{9E18C3B9-ECDB-4C7C-A71A-C49414442D6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7B3CEEF3-C874-451E-95A8-BE6F996B7D61}"/>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86171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0D5F-66F7-4568-A614-C9C611F782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69328200-3B72-4AEA-B360-2D3008BE4E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77F96A-D284-436F-A9CD-37B79F81C638}"/>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a:extLst>
              <a:ext uri="{FF2B5EF4-FFF2-40B4-BE49-F238E27FC236}">
                <a16:creationId xmlns:a16="http://schemas.microsoft.com/office/drawing/2014/main" id="{3E1BA2C3-5A97-4325-9826-0DDC3DEDC3B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E817B551-F3EA-442B-A472-79DB265CAB7A}"/>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98938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AAC5-A9A0-413A-B252-B9D0C2F4E312}"/>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9857700A-CE25-4AF0-ACBF-644CC8D3D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BDCDA79A-0895-4313-AC6D-391A69E256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8DAB54A6-A340-49FA-AFC2-919665BC05A4}"/>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a:extLst>
              <a:ext uri="{FF2B5EF4-FFF2-40B4-BE49-F238E27FC236}">
                <a16:creationId xmlns:a16="http://schemas.microsoft.com/office/drawing/2014/main" id="{898DB35A-FC88-4537-BDA6-310361C5791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4810085B-E7A5-4509-8294-E2C57FFA3A2A}"/>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286437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D30D-E5BB-4D01-92D9-0802A81F105D}"/>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1BF23239-2FFD-4A8B-B27C-00CFC4240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84A379-6368-49E0-A75B-FCC7CB4351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BEDA345D-5553-43F2-AA11-29C10172AD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FB61B0-2B1C-4C7A-9FC8-68356E0ADB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4F14B9B9-4CBD-4AA3-8469-651B9C5FFA7F}"/>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a:extLst>
              <a:ext uri="{FF2B5EF4-FFF2-40B4-BE49-F238E27FC236}">
                <a16:creationId xmlns:a16="http://schemas.microsoft.com/office/drawing/2014/main" id="{F4195EB5-CC05-41FC-8E31-B69D8AF1941A}"/>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EAF2A556-86CE-497A-9039-90A51915AD48}"/>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425850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BD4E-7145-4499-9DB3-332DD3CFF1B1}"/>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23889465-7038-48CD-9E5D-509BF6CFC2A7}"/>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4" name="Footer Placeholder 3">
            <a:extLst>
              <a:ext uri="{FF2B5EF4-FFF2-40B4-BE49-F238E27FC236}">
                <a16:creationId xmlns:a16="http://schemas.microsoft.com/office/drawing/2014/main" id="{B497AA42-CEC9-4B3B-BBFC-3906C7FEED18}"/>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5BDE79BE-DD8F-4AD2-9DFD-DA901F7C2462}"/>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778380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137F6-0EC6-4E5F-95D8-97FE0EB287B7}"/>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3" name="Footer Placeholder 2">
            <a:extLst>
              <a:ext uri="{FF2B5EF4-FFF2-40B4-BE49-F238E27FC236}">
                <a16:creationId xmlns:a16="http://schemas.microsoft.com/office/drawing/2014/main" id="{456C032B-D6F0-4F67-9B7D-0A87CA302BAC}"/>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306D9FF3-6A83-4C26-8F23-9591553E1E69}"/>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106144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3ED7-91E4-4FB1-A2BB-0F2A71A5D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1F438444-A002-4CFC-AC4D-0D31C26BC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85D89FAE-9C62-42A3-872D-57754802B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DBB57A-845D-4C3F-A4E8-391F68B8C131}"/>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a:extLst>
              <a:ext uri="{FF2B5EF4-FFF2-40B4-BE49-F238E27FC236}">
                <a16:creationId xmlns:a16="http://schemas.microsoft.com/office/drawing/2014/main" id="{45B406B9-B8A3-4348-A689-FC4D0F3B2D50}"/>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B2F49895-0373-443C-BD62-D5885B5CDCB5}"/>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7551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97234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5EE2-5A5B-4A4D-8364-AEE7E1242A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7F999941-96B8-4A3C-85D2-45C21257B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63175A17-FB38-4D78-B3B0-1149DEB82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1F4517-E767-4B6D-8BC6-49F78F643D3C}"/>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a:extLst>
              <a:ext uri="{FF2B5EF4-FFF2-40B4-BE49-F238E27FC236}">
                <a16:creationId xmlns:a16="http://schemas.microsoft.com/office/drawing/2014/main" id="{8C3B2FD5-53F8-415A-AB72-7D813B3A8B23}"/>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5015FA8E-97A7-48E3-9435-16734FB99D35}"/>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4129564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1432D-01C9-4A1B-A373-0F48B5516993}"/>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34EF8A22-EA09-43E1-B7A3-E444BDFD9B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4B990C5-D26E-4401-B991-C488AB847C8F}"/>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a:extLst>
              <a:ext uri="{FF2B5EF4-FFF2-40B4-BE49-F238E27FC236}">
                <a16:creationId xmlns:a16="http://schemas.microsoft.com/office/drawing/2014/main" id="{CCB98F55-2897-4D06-B736-6C5F9ECF3A0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A7B7479-A6C6-402F-915C-B82A18DB0C4D}"/>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231719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7146B-AC96-4510-AF0C-9593DCBA96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6C6361AD-542C-475E-93A6-4291F24C17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7AB17E0-6E64-493D-ACA5-7092561BA772}"/>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a:extLst>
              <a:ext uri="{FF2B5EF4-FFF2-40B4-BE49-F238E27FC236}">
                <a16:creationId xmlns:a16="http://schemas.microsoft.com/office/drawing/2014/main" id="{031D6FFA-992E-4F07-8A26-8AB8FAE8E3E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8875479E-91F0-4BAD-BC9E-E61A76B24168}"/>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166392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nyPPT.com" type="tx">
  <p:cSld name="TinyPPT.com">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5977052" y="6536531"/>
            <a:ext cx="233135" cy="238836"/>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200"/>
              <a:buFont typeface="Helvetica Neue Light"/>
              <a:buNone/>
              <a:defRPr sz="11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200"/>
              <a:buFont typeface="Helvetica Neue Light"/>
              <a:buNone/>
              <a:defRPr sz="11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200"/>
              <a:buFont typeface="Helvetica Neue Light"/>
              <a:buNone/>
              <a:defRPr sz="11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200"/>
              <a:buFont typeface="Helvetica Neue Light"/>
              <a:buNone/>
              <a:defRPr sz="11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200"/>
              <a:buFont typeface="Helvetica Neue Light"/>
              <a:buNone/>
              <a:defRPr sz="11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200"/>
              <a:buFont typeface="Helvetica Neue Light"/>
              <a:buNone/>
              <a:defRPr sz="11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200"/>
              <a:buFont typeface="Helvetica Neue Light"/>
              <a:buNone/>
              <a:defRPr sz="11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200"/>
              <a:buFont typeface="Helvetica Neue Light"/>
              <a:buNone/>
              <a:defRPr sz="11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200"/>
              <a:buFont typeface="Helvetica Neue Light"/>
              <a:buNone/>
              <a:defRPr sz="1100" b="0">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22456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C6F5-1B6A-4402-A6A2-EE984DC1AB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A1245EB7-07B3-444D-8C92-01AFC2FBB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CEBD372C-1D3A-47FF-AE7C-16DFE9A2CC63}"/>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a:extLst>
              <a:ext uri="{FF2B5EF4-FFF2-40B4-BE49-F238E27FC236}">
                <a16:creationId xmlns:a16="http://schemas.microsoft.com/office/drawing/2014/main" id="{FBF36A8A-7582-494A-94FA-16349F6BAEFF}"/>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70F2A064-53E9-4265-8227-17AFDD7AB2D0}"/>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918980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DB69-BA00-44AA-A387-2EF1F8323AC0}"/>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430E8CDE-EE0E-4793-9C51-FFC082FA7F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75212777-1BE0-499E-B323-CAA5565373FA}"/>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a:extLst>
              <a:ext uri="{FF2B5EF4-FFF2-40B4-BE49-F238E27FC236}">
                <a16:creationId xmlns:a16="http://schemas.microsoft.com/office/drawing/2014/main" id="{5C1B5C7E-D212-48BA-8C66-A06A788302F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3E402008-B087-4E42-945C-0F198B591334}"/>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865485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88A1-5420-4486-B5F0-EB138092FE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76FFE7E4-A25C-4C20-8DD2-016338FF9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915A07-97F9-4D9B-B018-855BB0DC884A}"/>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a:extLst>
              <a:ext uri="{FF2B5EF4-FFF2-40B4-BE49-F238E27FC236}">
                <a16:creationId xmlns:a16="http://schemas.microsoft.com/office/drawing/2014/main" id="{411905EE-0E28-495F-AC4E-2FA120AF3A42}"/>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B6BA2534-F5BA-4FD6-9E15-D271815A9C92}"/>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915003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8D2B-72E6-40F3-BB78-890CC7D89B3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C76672DB-1249-4794-A830-2EE0D0FACB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981F2377-794B-46BF-B8E0-37ED1A7B8F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9B63BFA9-F744-4309-B406-600194F33D10}"/>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a:extLst>
              <a:ext uri="{FF2B5EF4-FFF2-40B4-BE49-F238E27FC236}">
                <a16:creationId xmlns:a16="http://schemas.microsoft.com/office/drawing/2014/main" id="{87788B1F-6CAB-4090-AF82-8D3413EE4996}"/>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4E6E51AD-28E2-414B-BDA1-72471FB6907A}"/>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582390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921A-FACE-4FED-A419-AC254134E9D7}"/>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55DD5650-CA36-409B-8F42-5B06932F6D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B3AC62-23D5-4DF2-8896-C3A8F96ACA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6E0E2806-F32C-4BF5-A54B-F196DA46DD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13AC80-915E-4B8B-94E2-4E623FE4B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47EA48F8-7E0D-4142-AD63-1BC01E7326EE}"/>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a:extLst>
              <a:ext uri="{FF2B5EF4-FFF2-40B4-BE49-F238E27FC236}">
                <a16:creationId xmlns:a16="http://schemas.microsoft.com/office/drawing/2014/main" id="{086668E3-75AC-4A20-90F0-0486374BC4D1}"/>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02CF8555-27D8-4018-B7CD-3C701620D9A3}"/>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322093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6D60-AC91-43B0-902B-EF64517E5642}"/>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C4E6C897-EB72-4150-BACA-05B7B25B7533}"/>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4" name="Footer Placeholder 3">
            <a:extLst>
              <a:ext uri="{FF2B5EF4-FFF2-40B4-BE49-F238E27FC236}">
                <a16:creationId xmlns:a16="http://schemas.microsoft.com/office/drawing/2014/main" id="{00D846C9-A3B1-4316-9430-8866FFF5F6B8}"/>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97A52E82-BEA2-4BE2-A874-6849B75053A7}"/>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91204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277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D6C6A-8DE1-4B1D-9BC0-79E95ED73F60}"/>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3" name="Footer Placeholder 2">
            <a:extLst>
              <a:ext uri="{FF2B5EF4-FFF2-40B4-BE49-F238E27FC236}">
                <a16:creationId xmlns:a16="http://schemas.microsoft.com/office/drawing/2014/main" id="{D42D0B4A-053C-4C53-A862-8DFE1AFB2CB6}"/>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7876CC80-F0E8-48B1-BB02-D08ED41558C1}"/>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763666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90D2-9A54-47F5-9544-5243C6DD9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DF5AB58D-B524-4BF3-9C4A-92394A034D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4302E46D-4722-4859-9858-829ED90BE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8DEEA-5620-4B2F-BC0A-116E72C2282C}"/>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a:extLst>
              <a:ext uri="{FF2B5EF4-FFF2-40B4-BE49-F238E27FC236}">
                <a16:creationId xmlns:a16="http://schemas.microsoft.com/office/drawing/2014/main" id="{0D10ADEC-0B04-4F6D-86C9-FE3A3DF685D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2A7A9A5C-89C0-4584-A674-07B335B1B229}"/>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970315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C89B1-7BED-4D4A-9426-D0E1688C8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2CC7BDE8-AD08-4634-AE29-BC03D1F90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FB28B749-B121-4936-B2EE-68E8E9EAF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7020F4-67D2-494E-9B6F-49270A618B19}"/>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a:extLst>
              <a:ext uri="{FF2B5EF4-FFF2-40B4-BE49-F238E27FC236}">
                <a16:creationId xmlns:a16="http://schemas.microsoft.com/office/drawing/2014/main" id="{B9853874-05C1-46D3-910F-C790B9102EB7}"/>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82183552-ECE4-402E-97A1-30E7A7078C03}"/>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793119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F208-C27C-4826-99A0-8D954F1EAD9C}"/>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4F67DD6F-2956-4535-997D-83C914BCC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25496E8-DE48-4C3D-91B0-B9AD16EDE0A9}"/>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a:extLst>
              <a:ext uri="{FF2B5EF4-FFF2-40B4-BE49-F238E27FC236}">
                <a16:creationId xmlns:a16="http://schemas.microsoft.com/office/drawing/2014/main" id="{4B9A92D9-0DB7-4E22-AB61-151F46C34009}"/>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71CDF615-3AC6-41C3-83BD-C44E1DE941C8}"/>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111163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93C710-E42E-4EA1-B937-A36F6CB82F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9EDDBEAB-BD11-421A-A571-7D6A10A0BD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5E1B67A-E95D-4CA2-9EA7-EB427ED38E49}"/>
              </a:ext>
            </a:extLst>
          </p:cNvPr>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a:extLst>
              <a:ext uri="{FF2B5EF4-FFF2-40B4-BE49-F238E27FC236}">
                <a16:creationId xmlns:a16="http://schemas.microsoft.com/office/drawing/2014/main" id="{B717E410-B157-47B8-8CEC-666E8D46436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2E3726E2-0719-4C7D-97D6-ACB126465AC7}"/>
              </a:ext>
            </a:extLst>
          </p:cNvPr>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194846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187532978"/>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872341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811759303"/>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B01CB9C-2164-440C-AE8C-92A2B4AEC283}" type="datetimeFigureOut">
              <a:rPr lang="ro-RO" smtClean="0"/>
              <a:t>27.11.2019</a:t>
            </a:fld>
            <a:endParaRPr lang="ro-RO"/>
          </a:p>
        </p:txBody>
      </p:sp>
      <p:sp>
        <p:nvSpPr>
          <p:cNvPr id="9" name="Footer Placeholder 8"/>
          <p:cNvSpPr>
            <a:spLocks noGrp="1"/>
          </p:cNvSpPr>
          <p:nvPr>
            <p:ph type="ftr" sz="quarter" idx="11"/>
          </p:nvPr>
        </p:nvSpPr>
        <p:spPr/>
        <p:txBody>
          <a:bodyPr/>
          <a:lstStyle/>
          <a:p>
            <a:endParaRPr lang="ro-RO"/>
          </a:p>
        </p:txBody>
      </p:sp>
      <p:sp>
        <p:nvSpPr>
          <p:cNvPr id="10" name="Slide Number Placeholder 9"/>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787560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5745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48346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1CB9C-2164-440C-AE8C-92A2B4AEC283}" type="datetimeFigureOut">
              <a:rPr lang="ro-RO" smtClean="0"/>
              <a:t>27.11.2019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4081713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1CB9C-2164-440C-AE8C-92A2B4AEC283}" type="datetimeFigureOut">
              <a:rPr lang="ro-RO" smtClean="0"/>
              <a:t>27.11.2019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652100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B01CB9C-2164-440C-AE8C-92A2B4AEC283}" type="datetimeFigureOut">
              <a:rPr lang="ro-RO" smtClean="0"/>
              <a:t>27.11.2019</a:t>
            </a:fld>
            <a:endParaRPr lang="ro-RO"/>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o-RO"/>
          </a:p>
        </p:txBody>
      </p:sp>
      <p:sp>
        <p:nvSpPr>
          <p:cNvPr id="11" name="Slide Number Placeholder 10"/>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7828778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B01CB9C-2164-440C-AE8C-92A2B4AEC283}" type="datetimeFigureOut">
              <a:rPr lang="ro-RO" smtClean="0"/>
              <a:t>27.11.2019</a:t>
            </a:fld>
            <a:endParaRPr lang="ro-RO"/>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o-RO"/>
          </a:p>
        </p:txBody>
      </p:sp>
      <p:sp>
        <p:nvSpPr>
          <p:cNvPr id="10" name="Slide Number Placeholder 9"/>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996395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412253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4018722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937019018"/>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9682248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424596933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B01CB9C-2164-440C-AE8C-92A2B4AEC283}" type="datetimeFigureOut">
              <a:rPr lang="ro-RO" smtClean="0"/>
              <a:t>27.11.2019</a:t>
            </a:fld>
            <a:endParaRPr lang="ro-RO"/>
          </a:p>
        </p:txBody>
      </p:sp>
      <p:sp>
        <p:nvSpPr>
          <p:cNvPr id="9" name="Footer Placeholder 8"/>
          <p:cNvSpPr>
            <a:spLocks noGrp="1"/>
          </p:cNvSpPr>
          <p:nvPr>
            <p:ph type="ftr" sz="quarter" idx="11"/>
          </p:nvPr>
        </p:nvSpPr>
        <p:spPr/>
        <p:txBody>
          <a:bodyPr/>
          <a:lstStyle/>
          <a:p>
            <a:endParaRPr lang="ro-RO"/>
          </a:p>
        </p:txBody>
      </p:sp>
      <p:sp>
        <p:nvSpPr>
          <p:cNvPr id="10" name="Slide Number Placeholder 9"/>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94176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890509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76045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1CB9C-2164-440C-AE8C-92A2B4AEC283}" type="datetimeFigureOut">
              <a:rPr lang="ro-RO" smtClean="0"/>
              <a:t>27.11.2019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036605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1CB9C-2164-440C-AE8C-92A2B4AEC283}" type="datetimeFigureOut">
              <a:rPr lang="ro-RO" smtClean="0"/>
              <a:t>27.11.2019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042125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087371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3115054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560355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935120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a:xfrm>
            <a:off x="2416500" y="329307"/>
            <a:ext cx="4973915" cy="309201"/>
          </a:xfrm>
        </p:spPr>
        <p:txBody>
          <a:bodyPr/>
          <a:lstStyle/>
          <a:p>
            <a:endParaRPr lang="ro-RO"/>
          </a:p>
        </p:txBody>
      </p:sp>
      <p:sp>
        <p:nvSpPr>
          <p:cNvPr id="6" name="Slide Number Placeholder 5"/>
          <p:cNvSpPr>
            <a:spLocks noGrp="1"/>
          </p:cNvSpPr>
          <p:nvPr>
            <p:ph type="sldNum" sz="quarter" idx="12"/>
          </p:nvPr>
        </p:nvSpPr>
        <p:spPr>
          <a:xfrm>
            <a:off x="1437664" y="798973"/>
            <a:ext cx="811019" cy="503578"/>
          </a:xfrm>
        </p:spPr>
        <p:txBody>
          <a:bodyPr/>
          <a:lstStyle/>
          <a:p>
            <a:fld id="{BCD17459-6E9F-4457-82BC-4D19B2361ABE}" type="slidenum">
              <a:rPr lang="ro-RO" smtClean="0"/>
              <a:t>‹#›</a:t>
            </a:fld>
            <a:endParaRPr lang="ro-RO"/>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39214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63848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945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1CB9C-2164-440C-AE8C-92A2B4AEC283}" type="datetimeFigureOut">
              <a:rPr lang="ro-RO" smtClean="0"/>
              <a:t>27.11.2019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3070091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8032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63123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1CB9C-2164-440C-AE8C-92A2B4AEC283}" type="datetimeFigureOut">
              <a:rPr lang="ro-RO" smtClean="0"/>
              <a:t>27.11.2019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CD17459-6E9F-4457-82BC-4D19B2361ABE}" type="slidenum">
              <a:rPr lang="ro-RO" smtClean="0"/>
              <a:t>‹#›</a:t>
            </a:fld>
            <a:endParaRPr lang="ro-RO"/>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7797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1CB9C-2164-440C-AE8C-92A2B4AEC283}" type="datetimeFigureOut">
              <a:rPr lang="ro-RO" smtClean="0"/>
              <a:t>27.11.2019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902265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4936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a:xfrm>
            <a:off x="1447382" y="318640"/>
            <a:ext cx="5541004" cy="320931"/>
          </a:xfrm>
        </p:spPr>
        <p:txBody>
          <a:body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8698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22417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05883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ro-RO"/>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BCD17459-6E9F-4457-82BC-4D19B2361ABE}" type="slidenum">
              <a:rPr lang="ro-RO" smtClean="0"/>
              <a:t>‹#›</a:t>
            </a:fld>
            <a:endParaRPr lang="ro-RO"/>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87868250"/>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50756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4623367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ro-RO"/>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BCD17459-6E9F-4457-82BC-4D19B2361ABE}" type="slidenum">
              <a:rPr lang="ro-RO" smtClean="0"/>
              <a:t>‹#›</a:t>
            </a:fld>
            <a:endParaRPr lang="ro-RO"/>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0711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185434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042832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1CB9C-2164-440C-AE8C-92A2B4AEC283}" type="datetimeFigureOut">
              <a:rPr lang="ro-RO" smtClean="0"/>
              <a:t>27.11.2019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40340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3B01CB9C-2164-440C-AE8C-92A2B4AEC283}" type="datetimeFigureOut">
              <a:rPr lang="ro-RO" smtClean="0"/>
              <a:t>27.11.2019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427292202"/>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ro-RO"/>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BCD17459-6E9F-4457-82BC-4D19B2361ABE}" type="slidenum">
              <a:rPr lang="ro-RO" smtClean="0"/>
              <a:t>‹#›</a:t>
            </a:fld>
            <a:endParaRPr lang="ro-RO"/>
          </a:p>
        </p:txBody>
      </p:sp>
    </p:spTree>
    <p:extLst>
      <p:ext uri="{BB962C8B-B14F-4D97-AF65-F5344CB8AC3E}">
        <p14:creationId xmlns:p14="http://schemas.microsoft.com/office/powerpoint/2010/main" val="147699754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ro-RO"/>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BCD17459-6E9F-4457-82BC-4D19B2361ABE}" type="slidenum">
              <a:rPr lang="ro-RO" smtClean="0"/>
              <a:t>‹#›</a:t>
            </a:fld>
            <a:endParaRPr lang="ro-RO"/>
          </a:p>
        </p:txBody>
      </p:sp>
    </p:spTree>
    <p:extLst>
      <p:ext uri="{BB962C8B-B14F-4D97-AF65-F5344CB8AC3E}">
        <p14:creationId xmlns:p14="http://schemas.microsoft.com/office/powerpoint/2010/main" val="35532569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21416769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a:xfrm>
            <a:off x="2933699" y="6296615"/>
            <a:ext cx="5959577" cy="365125"/>
          </a:xfrm>
        </p:spPr>
        <p:txBody>
          <a:bodyPr/>
          <a:lstStyle/>
          <a:p>
            <a:endParaRPr lang="ro-RO"/>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BCD17459-6E9F-4457-82BC-4D19B2361ABE}" type="slidenum">
              <a:rPr lang="ro-RO" smtClean="0"/>
              <a:t>‹#›</a:t>
            </a:fld>
            <a:endParaRPr lang="ro-RO"/>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6568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6285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o-R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D17459-6E9F-4457-82BC-4D19B2361ABE}" type="slidenum">
              <a:rPr lang="ro-RO" smtClean="0"/>
              <a:t>‹#›</a:t>
            </a:fld>
            <a:endParaRPr lang="ro-RO"/>
          </a:p>
        </p:txBody>
      </p:sp>
    </p:spTree>
    <p:extLst>
      <p:ext uri="{BB962C8B-B14F-4D97-AF65-F5344CB8AC3E}">
        <p14:creationId xmlns:p14="http://schemas.microsoft.com/office/powerpoint/2010/main" val="41984557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057375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154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4651581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8555378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1CB9C-2164-440C-AE8C-92A2B4AEC283}" type="datetimeFigureOut">
              <a:rPr lang="ro-RO" smtClean="0"/>
              <a:t>27.11.2019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4259624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4167583142"/>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o-R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D17459-6E9F-4457-82BC-4D19B2361ABE}" type="slidenum">
              <a:rPr lang="ro-RO" smtClean="0"/>
              <a:t>‹#›</a:t>
            </a:fld>
            <a:endParaRPr lang="ro-RO"/>
          </a:p>
        </p:txBody>
      </p:sp>
    </p:spTree>
    <p:extLst>
      <p:ext uri="{BB962C8B-B14F-4D97-AF65-F5344CB8AC3E}">
        <p14:creationId xmlns:p14="http://schemas.microsoft.com/office/powerpoint/2010/main" val="272689043"/>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312100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8773727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08708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12554041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a:xfrm>
            <a:off x="2493105" y="329307"/>
            <a:ext cx="4897310" cy="309201"/>
          </a:xfrm>
        </p:spPr>
        <p:txBody>
          <a:bodyPr/>
          <a:lstStyle/>
          <a:p>
            <a:endParaRPr lang="ro-RO"/>
          </a:p>
        </p:txBody>
      </p:sp>
      <p:sp>
        <p:nvSpPr>
          <p:cNvPr id="6" name="Slide Number Placeholder 5"/>
          <p:cNvSpPr>
            <a:spLocks noGrp="1"/>
          </p:cNvSpPr>
          <p:nvPr>
            <p:ph type="sldNum" sz="quarter" idx="12"/>
          </p:nvPr>
        </p:nvSpPr>
        <p:spPr>
          <a:xfrm>
            <a:off x="1437664" y="798973"/>
            <a:ext cx="811019" cy="503578"/>
          </a:xfrm>
        </p:spPr>
        <p:txBody>
          <a:bodyPr/>
          <a:lstStyle/>
          <a:p>
            <a:fld id="{BCD17459-6E9F-4457-82BC-4D19B2361ABE}" type="slidenum">
              <a:rPr lang="ro-RO" smtClean="0"/>
              <a:t>‹#›</a:t>
            </a:fld>
            <a:endParaRPr lang="ro-RO"/>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59869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03477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44028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0210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1CB9C-2164-440C-AE8C-92A2B4AEC283}" type="datetimeFigureOut">
              <a:rPr lang="ro-RO" smtClean="0"/>
              <a:t>27.11.2019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CD17459-6E9F-4457-82BC-4D19B2361ABE}" type="slidenum">
              <a:rPr lang="ro-RO" smtClean="0"/>
              <a:t>‹#›</a:t>
            </a:fld>
            <a:endParaRPr lang="ro-RO"/>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4311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1CB9C-2164-440C-AE8C-92A2B4AEC283}" type="datetimeFigureOut">
              <a:rPr lang="ro-RO" smtClean="0"/>
              <a:t>27.11.2019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CD17459-6E9F-4457-82BC-4D19B2361ABE}" type="slidenum">
              <a:rPr lang="ro-RO" smtClean="0"/>
              <a:t>‹#›</a:t>
            </a:fld>
            <a:endParaRPr lang="ro-RO"/>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58092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1CB9C-2164-440C-AE8C-92A2B4AEC283}" type="datetimeFigureOut">
              <a:rPr lang="ro-RO" smtClean="0"/>
              <a:t>27.11.2019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CD17459-6E9F-4457-82BC-4D19B2361ABE}" type="slidenum">
              <a:rPr lang="ro-RO" smtClean="0"/>
              <a:t>‹#›</a:t>
            </a:fld>
            <a:endParaRPr lang="ro-RO"/>
          </a:p>
        </p:txBody>
      </p:sp>
    </p:spTree>
    <p:extLst>
      <p:ext uri="{BB962C8B-B14F-4D97-AF65-F5344CB8AC3E}">
        <p14:creationId xmlns:p14="http://schemas.microsoft.com/office/powerpoint/2010/main" val="3910594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55753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3B01CB9C-2164-440C-AE8C-92A2B4AEC283}" type="datetimeFigureOut">
              <a:rPr lang="ro-RO" smtClean="0"/>
              <a:t>27.11.2019</a:t>
            </a:fld>
            <a:endParaRPr lang="ro-RO"/>
          </a:p>
        </p:txBody>
      </p:sp>
      <p:sp>
        <p:nvSpPr>
          <p:cNvPr id="6" name="Footer Placeholder 5"/>
          <p:cNvSpPr>
            <a:spLocks noGrp="1"/>
          </p:cNvSpPr>
          <p:nvPr>
            <p:ph type="ftr" sz="quarter" idx="11"/>
          </p:nvPr>
        </p:nvSpPr>
        <p:spPr>
          <a:xfrm>
            <a:off x="1534910" y="318640"/>
            <a:ext cx="5453475" cy="320931"/>
          </a:xfrm>
        </p:spPr>
        <p:txBody>
          <a:bodyPr/>
          <a:lstStyle/>
          <a:p>
            <a:endParaRPr lang="ro-RO"/>
          </a:p>
        </p:txBody>
      </p:sp>
      <p:sp>
        <p:nvSpPr>
          <p:cNvPr id="7" name="Slide Number Placeholder 6"/>
          <p:cNvSpPr>
            <a:spLocks noGrp="1"/>
          </p:cNvSpPr>
          <p:nvPr>
            <p:ph type="sldNum" sz="quarter" idx="12"/>
          </p:nvPr>
        </p:nvSpPr>
        <p:spPr/>
        <p:txBody>
          <a:bodyPr/>
          <a:lstStyle/>
          <a:p>
            <a:fld id="{BCD17459-6E9F-4457-82BC-4D19B2361ABE}" type="slidenum">
              <a:rPr lang="ro-RO" smtClean="0"/>
              <a:t>‹#›</a:t>
            </a:fld>
            <a:endParaRPr lang="ro-RO"/>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82803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1CB9C-2164-440C-AE8C-92A2B4AEC283}" type="datetimeFigureOut">
              <a:rPr lang="ro-RO" smtClean="0"/>
              <a:t>27.11.2019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CD17459-6E9F-4457-82BC-4D19B2361ABE}" type="slidenum">
              <a:rPr lang="ro-RO" smtClean="0"/>
              <a:t>‹#›</a:t>
            </a:fld>
            <a:endParaRPr lang="ro-RO"/>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702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01CB9C-2164-440C-AE8C-92A2B4AEC283}" type="datetimeFigureOut">
              <a:rPr lang="ro-RO" smtClean="0"/>
              <a:t>27.11.2019</a:t>
            </a:fld>
            <a:endParaRPr lang="ro-R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o-R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CD17459-6E9F-4457-82BC-4D19B2361ABE}" type="slidenum">
              <a:rPr lang="ro-RO" smtClean="0"/>
              <a:t>‹#›</a:t>
            </a:fld>
            <a:endParaRPr lang="ro-R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66951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E60D3-7722-4A92-AB29-DED291A18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022EAA22-91DF-4B82-9F39-98F3181F96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886C7A2-88A6-4A48-87DC-B6753ED83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1CB9C-2164-440C-AE8C-92A2B4AEC283}" type="datetimeFigureOut">
              <a:rPr lang="ro-RO" smtClean="0"/>
              <a:t>27.11.2019</a:t>
            </a:fld>
            <a:endParaRPr lang="ro-RO"/>
          </a:p>
        </p:txBody>
      </p:sp>
      <p:sp>
        <p:nvSpPr>
          <p:cNvPr id="5" name="Footer Placeholder 4">
            <a:extLst>
              <a:ext uri="{FF2B5EF4-FFF2-40B4-BE49-F238E27FC236}">
                <a16:creationId xmlns:a16="http://schemas.microsoft.com/office/drawing/2014/main" id="{01204534-CB50-44EC-939E-098218A42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CE444549-0F1C-43A0-B6DC-FEA1DF364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17459-6E9F-4457-82BC-4D19B2361ABE}" type="slidenum">
              <a:rPr lang="ro-RO" smtClean="0"/>
              <a:t>‹#›</a:t>
            </a:fld>
            <a:endParaRPr lang="ro-RO"/>
          </a:p>
        </p:txBody>
      </p:sp>
    </p:spTree>
    <p:extLst>
      <p:ext uri="{BB962C8B-B14F-4D97-AF65-F5344CB8AC3E}">
        <p14:creationId xmlns:p14="http://schemas.microsoft.com/office/powerpoint/2010/main" val="2686471818"/>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F5F65A-8BE0-415A-A611-F51777AB0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D331A47E-A7AB-4B2D-9412-8E3ABD037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D7D4A8A-BF39-45DA-A536-CD563581E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1CB9C-2164-440C-AE8C-92A2B4AEC283}" type="datetimeFigureOut">
              <a:rPr lang="ro-RO" smtClean="0"/>
              <a:t>27.11.2019</a:t>
            </a:fld>
            <a:endParaRPr lang="ro-RO"/>
          </a:p>
        </p:txBody>
      </p:sp>
      <p:sp>
        <p:nvSpPr>
          <p:cNvPr id="5" name="Footer Placeholder 4">
            <a:extLst>
              <a:ext uri="{FF2B5EF4-FFF2-40B4-BE49-F238E27FC236}">
                <a16:creationId xmlns:a16="http://schemas.microsoft.com/office/drawing/2014/main" id="{48869048-607F-4678-BC2E-DDBDFD26ED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723D0090-426C-41E5-92AB-3BF599D779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17459-6E9F-4457-82BC-4D19B2361ABE}" type="slidenum">
              <a:rPr lang="ro-RO" smtClean="0"/>
              <a:t>‹#›</a:t>
            </a:fld>
            <a:endParaRPr lang="ro-RO"/>
          </a:p>
        </p:txBody>
      </p:sp>
    </p:spTree>
    <p:extLst>
      <p:ext uri="{BB962C8B-B14F-4D97-AF65-F5344CB8AC3E}">
        <p14:creationId xmlns:p14="http://schemas.microsoft.com/office/powerpoint/2010/main" val="291227871"/>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B01CB9C-2164-440C-AE8C-92A2B4AEC283}" type="datetimeFigureOut">
              <a:rPr lang="ro-RO" smtClean="0"/>
              <a:t>27.11.2019</a:t>
            </a:fld>
            <a:endParaRPr lang="ro-RO"/>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o-RO"/>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CD17459-6E9F-4457-82BC-4D19B2361ABE}" type="slidenum">
              <a:rPr lang="ro-RO" smtClean="0"/>
              <a:t>‹#›</a:t>
            </a:fld>
            <a:endParaRPr lang="ro-RO"/>
          </a:p>
        </p:txBody>
      </p:sp>
    </p:spTree>
    <p:extLst>
      <p:ext uri="{BB962C8B-B14F-4D97-AF65-F5344CB8AC3E}">
        <p14:creationId xmlns:p14="http://schemas.microsoft.com/office/powerpoint/2010/main" val="1715625895"/>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B01CB9C-2164-440C-AE8C-92A2B4AEC283}" type="datetimeFigureOut">
              <a:rPr lang="ro-RO" smtClean="0"/>
              <a:t>27.11.2019</a:t>
            </a:fld>
            <a:endParaRPr lang="ro-RO"/>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o-RO"/>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CD17459-6E9F-4457-82BC-4D19B2361ABE}" type="slidenum">
              <a:rPr lang="ro-RO" smtClean="0"/>
              <a:t>‹#›</a:t>
            </a:fld>
            <a:endParaRPr lang="ro-RO"/>
          </a:p>
        </p:txBody>
      </p:sp>
    </p:spTree>
    <p:extLst>
      <p:ext uri="{BB962C8B-B14F-4D97-AF65-F5344CB8AC3E}">
        <p14:creationId xmlns:p14="http://schemas.microsoft.com/office/powerpoint/2010/main" val="2851952256"/>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B01CB9C-2164-440C-AE8C-92A2B4AEC283}" type="datetimeFigureOut">
              <a:rPr lang="ro-RO" smtClean="0"/>
              <a:t>27.11.2019</a:t>
            </a:fld>
            <a:endParaRPr lang="ro-RO"/>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CD17459-6E9F-4457-82BC-4D19B2361ABE}" type="slidenum">
              <a:rPr lang="ro-RO" smtClean="0"/>
              <a:t>‹#›</a:t>
            </a:fld>
            <a:endParaRPr lang="ro-RO"/>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47037"/>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B01CB9C-2164-440C-AE8C-92A2B4AEC283}" type="datetimeFigureOut">
              <a:rPr lang="ro-RO" smtClean="0"/>
              <a:t>27.11.2019</a:t>
            </a:fld>
            <a:endParaRPr lang="ro-RO"/>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ro-RO"/>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BCD17459-6E9F-4457-82BC-4D19B2361ABE}" type="slidenum">
              <a:rPr lang="ro-RO" smtClean="0"/>
              <a:t>‹#›</a:t>
            </a:fld>
            <a:endParaRPr lang="ro-RO"/>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878809"/>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01CB9C-2164-440C-AE8C-92A2B4AEC283}" type="datetimeFigureOut">
              <a:rPr lang="ro-RO" smtClean="0"/>
              <a:t>27.11.2019</a:t>
            </a:fld>
            <a:endParaRPr lang="ro-R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o-R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CD17459-6E9F-4457-82BC-4D19B2361ABE}" type="slidenum">
              <a:rPr lang="ro-RO" smtClean="0"/>
              <a:t>‹#›</a:t>
            </a:fld>
            <a:endParaRPr lang="ro-R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807623"/>
      </p:ext>
    </p:extLst>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B01CB9C-2164-440C-AE8C-92A2B4AEC283}" type="datetimeFigureOut">
              <a:rPr lang="ro-RO" smtClean="0"/>
              <a:t>27.11.2019</a:t>
            </a:fld>
            <a:endParaRPr lang="ro-RO"/>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CD17459-6E9F-4457-82BC-4D19B2361ABE}" type="slidenum">
              <a:rPr lang="ro-RO" smtClean="0"/>
              <a:t>‹#›</a:t>
            </a:fld>
            <a:endParaRPr lang="ro-RO"/>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627359"/>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 id="2147484525" r:id="rId12"/>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director@spascraiova.ro" TargetMode="External"/><Relationship Id="rId2" Type="http://schemas.openxmlformats.org/officeDocument/2006/relationships/image" Target="../media/image4.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6">
            <a:extLst>
              <a:ext uri="{FF2B5EF4-FFF2-40B4-BE49-F238E27FC236}">
                <a16:creationId xmlns:a16="http://schemas.microsoft.com/office/drawing/2014/main" id="{209C8846-B5D6-4822-8ADC-EB67A0AD0278}"/>
              </a:ext>
            </a:extLst>
          </p:cNvPr>
          <p:cNvPicPr/>
          <p:nvPr/>
        </p:nvPicPr>
        <p:blipFill rotWithShape="1">
          <a:blip r:embed="rId2" cstate="print">
            <a:extLst>
              <a:ext uri="{28A0092B-C50C-407E-A947-70E740481C1C}">
                <a14:useLocalDpi xmlns:a14="http://schemas.microsoft.com/office/drawing/2010/main" val="0"/>
              </a:ext>
            </a:extLst>
          </a:blip>
          <a:srcRect b="88401"/>
          <a:stretch/>
        </p:blipFill>
        <p:spPr bwMode="auto">
          <a:xfrm>
            <a:off x="1806506" y="0"/>
            <a:ext cx="8035290" cy="1238250"/>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ext>
          </a:extLst>
        </p:spPr>
      </p:pic>
      <p:pic>
        <p:nvPicPr>
          <p:cNvPr id="7" name="Picture 6">
            <a:extLst>
              <a:ext uri="{FF2B5EF4-FFF2-40B4-BE49-F238E27FC236}">
                <a16:creationId xmlns:a16="http://schemas.microsoft.com/office/drawing/2014/main" id="{4B31687B-E927-4DD5-B93D-A5A1A33E1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869" y="2412631"/>
            <a:ext cx="3021872" cy="3860483"/>
          </a:xfrm>
          <a:prstGeom prst="rect">
            <a:avLst/>
          </a:prstGeom>
        </p:spPr>
      </p:pic>
      <p:sp>
        <p:nvSpPr>
          <p:cNvPr id="3" name="Rectangle 2">
            <a:extLst>
              <a:ext uri="{FF2B5EF4-FFF2-40B4-BE49-F238E27FC236}">
                <a16:creationId xmlns:a16="http://schemas.microsoft.com/office/drawing/2014/main" id="{69BF92FB-ED55-4F80-87BC-A1AC58FEB1D4}"/>
              </a:ext>
            </a:extLst>
          </p:cNvPr>
          <p:cNvSpPr/>
          <p:nvPr/>
        </p:nvSpPr>
        <p:spPr>
          <a:xfrm>
            <a:off x="2545491" y="1122291"/>
            <a:ext cx="6458465" cy="1186479"/>
          </a:xfrm>
          <a:prstGeom prst="rect">
            <a:avLst/>
          </a:prstGeom>
        </p:spPr>
        <p:txBody>
          <a:bodyPr wrap="square">
            <a:spAutoFit/>
          </a:bodyPr>
          <a:lstStyle/>
          <a:p>
            <a:pPr algn="just" fontAlgn="base">
              <a:lnSpc>
                <a:spcPct val="115000"/>
              </a:lnSpc>
              <a:spcAft>
                <a:spcPts val="0"/>
              </a:spcAft>
              <a:tabLst>
                <a:tab pos="171450" algn="l"/>
                <a:tab pos="514350" algn="l"/>
              </a:tabLst>
            </a:pP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Proiect </a:t>
            </a:r>
            <a:r>
              <a:rPr lang="ro-RO"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cofinantat</a:t>
            </a: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din FONDUL SOCIAL EUROPEAN </a:t>
            </a:r>
            <a:endParaRPr lang="ro-RO" sz="10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15000"/>
              </a:lnSpc>
              <a:spcAft>
                <a:spcPts val="0"/>
              </a:spcAft>
              <a:tabLst>
                <a:tab pos="171450" algn="l"/>
                <a:tab pos="514350" algn="l"/>
              </a:tabLst>
            </a:pP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Programul </a:t>
            </a:r>
            <a:r>
              <a:rPr lang="ro-RO"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Operaţional</a:t>
            </a: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Capital Uman (POCU) 2014-2020</a:t>
            </a:r>
            <a:endParaRPr lang="ro-RO" sz="10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15000"/>
              </a:lnSpc>
              <a:spcAft>
                <a:spcPts val="0"/>
              </a:spcAft>
              <a:tabLst>
                <a:tab pos="171450" algn="l"/>
                <a:tab pos="514350" algn="l"/>
              </a:tabLst>
            </a:pP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Axa Prioritară 4: Incluziunea socială și combaterea sărăciei</a:t>
            </a:r>
            <a:endParaRPr lang="ro-RO" sz="10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15000"/>
              </a:lnSpc>
              <a:spcAft>
                <a:spcPts val="0"/>
              </a:spcAft>
              <a:tabLst>
                <a:tab pos="171450" algn="l"/>
                <a:tab pos="514350" algn="l"/>
              </a:tabLst>
            </a:pP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Obiectiv Specific 4.4: </a:t>
            </a:r>
            <a:r>
              <a:rPr lang="ro-RO" sz="900" dirty="0">
                <a:solidFill>
                  <a:srgbClr val="000000"/>
                </a:solidFill>
                <a:latin typeface="Trebuchet MS" panose="020B0603020202020204" pitchFamily="34" charset="0"/>
                <a:ea typeface="Calibri" panose="020F0502020204030204" pitchFamily="34" charset="0"/>
                <a:cs typeface="Arial" panose="020B0604020202020204" pitchFamily="34" charset="0"/>
              </a:rPr>
              <a:t>Reducerea numărului de persoane aparținând grupurilor vulnerabile prin furnizarea unor servicii sociale/medicale/</a:t>
            </a:r>
            <a:r>
              <a:rPr lang="ro-RO" sz="900" dirty="0" err="1">
                <a:solidFill>
                  <a:srgbClr val="000000"/>
                </a:solidFill>
                <a:latin typeface="Trebuchet MS" panose="020B0603020202020204" pitchFamily="34" charset="0"/>
                <a:ea typeface="Calibri" panose="020F0502020204030204" pitchFamily="34" charset="0"/>
                <a:cs typeface="Arial" panose="020B0604020202020204" pitchFamily="34" charset="0"/>
              </a:rPr>
              <a:t>socio</a:t>
            </a:r>
            <a:r>
              <a:rPr lang="ro-RO" sz="900" dirty="0">
                <a:solidFill>
                  <a:srgbClr val="000000"/>
                </a:solidFill>
                <a:latin typeface="Trebuchet MS" panose="020B0603020202020204" pitchFamily="34" charset="0"/>
                <a:ea typeface="Calibri" panose="020F0502020204030204" pitchFamily="34" charset="0"/>
                <a:cs typeface="Arial" panose="020B0604020202020204" pitchFamily="34" charset="0"/>
              </a:rPr>
              <a:t>-profesionale/de formare profesională adecvate nevoilor specifice	</a:t>
            </a:r>
            <a:endParaRPr lang="ro-RO" sz="10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15000"/>
              </a:lnSpc>
              <a:spcAft>
                <a:spcPts val="0"/>
              </a:spcAft>
              <a:tabLst>
                <a:tab pos="171450" algn="l"/>
                <a:tab pos="514350" algn="l"/>
              </a:tabLst>
            </a:pPr>
            <a:r>
              <a:rPr lang="fr-FR"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Contract</a:t>
            </a:r>
            <a:r>
              <a:rPr lang="fr-FR"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POCU: 465/4/4/128038</a:t>
            </a:r>
            <a:endParaRPr lang="ro-RO" sz="1000" dirty="0">
              <a:latin typeface="Calibri" panose="020F0502020204030204" pitchFamily="34" charset="0"/>
              <a:ea typeface="Calibri" panose="020F0502020204030204" pitchFamily="34" charset="0"/>
              <a:cs typeface="Arial" panose="020B0604020202020204" pitchFamily="34" charset="0"/>
            </a:endParaRPr>
          </a:p>
          <a:p>
            <a:r>
              <a:rPr lang="fr-FR"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Titlu</a:t>
            </a:r>
            <a:r>
              <a:rPr lang="fr-FR"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fr-FR"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proiectului</a:t>
            </a:r>
            <a:r>
              <a:rPr lang="fr-FR"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„VENUS – ÎMPREUNĂ PENTRU O VIAȚĂ ÎN SIGURANȚĂ</a:t>
            </a: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fr-FR"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endParaRPr lang="ro-RO" dirty="0"/>
          </a:p>
        </p:txBody>
      </p:sp>
    </p:spTree>
    <p:extLst>
      <p:ext uri="{BB962C8B-B14F-4D97-AF65-F5344CB8AC3E}">
        <p14:creationId xmlns:p14="http://schemas.microsoft.com/office/powerpoint/2010/main" val="414452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1F18DE-5793-BE4E-94DC-E5042DD76A97}"/>
              </a:ext>
            </a:extLst>
          </p:cNvPr>
          <p:cNvSpPr txBox="1"/>
          <p:nvPr/>
        </p:nvSpPr>
        <p:spPr>
          <a:xfrm>
            <a:off x="3406157" y="2008152"/>
            <a:ext cx="3439635" cy="646331"/>
          </a:xfrm>
          <a:prstGeom prst="rect">
            <a:avLst/>
          </a:prstGeom>
          <a:noFill/>
        </p:spPr>
        <p:txBody>
          <a:bodyPr wrap="square" rtlCol="0">
            <a:spAutoFit/>
          </a:bodyPr>
          <a:lstStyle/>
          <a:p>
            <a:pPr algn="just"/>
            <a:r>
              <a:rPr lang="ro-RO" sz="1200" dirty="0" err="1">
                <a:latin typeface="Times New Roman" panose="02020603050405020304" pitchFamily="18" charset="0"/>
                <a:cs typeface="Times New Roman" panose="02020603050405020304" pitchFamily="18" charset="0"/>
              </a:rPr>
              <a:t>Subactivitatea</a:t>
            </a:r>
            <a:r>
              <a:rPr lang="ro-RO" sz="1200" dirty="0">
                <a:latin typeface="Times New Roman" panose="02020603050405020304" pitchFamily="18" charset="0"/>
                <a:cs typeface="Times New Roman" panose="02020603050405020304" pitchFamily="18" charset="0"/>
              </a:rPr>
              <a:t> 5.1 - </a:t>
            </a:r>
            <a:r>
              <a:rPr lang="ro-RO" sz="1200" dirty="0" err="1">
                <a:latin typeface="Times New Roman" panose="02020603050405020304" pitchFamily="18" charset="0"/>
                <a:cs typeface="Times New Roman" panose="02020603050405020304" pitchFamily="18" charset="0"/>
              </a:rPr>
              <a:t>Desfăşurarea</a:t>
            </a:r>
            <a:r>
              <a:rPr lang="ro-RO" sz="1200" dirty="0">
                <a:latin typeface="Times New Roman" panose="02020603050405020304" pitchFamily="18" charset="0"/>
                <a:cs typeface="Times New Roman" panose="02020603050405020304" pitchFamily="18" charset="0"/>
              </a:rPr>
              <a:t> campaniei privind prevenirea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combaterea </a:t>
            </a:r>
            <a:r>
              <a:rPr lang="ro-RO" sz="1200" dirty="0" err="1">
                <a:latin typeface="Times New Roman" panose="02020603050405020304" pitchFamily="18" charset="0"/>
                <a:cs typeface="Times New Roman" panose="02020603050405020304" pitchFamily="18" charset="0"/>
              </a:rPr>
              <a:t>violenţei</a:t>
            </a:r>
            <a:r>
              <a:rPr lang="ro-RO" sz="1200" dirty="0">
                <a:latin typeface="Times New Roman" panose="02020603050405020304" pitchFamily="18" charset="0"/>
                <a:cs typeface="Times New Roman" panose="02020603050405020304" pitchFamily="18" charset="0"/>
              </a:rPr>
              <a:t> domestice</a:t>
            </a:r>
          </a:p>
          <a:p>
            <a:pPr algn="just"/>
            <a:endParaRPr lang="ro-RO" sz="12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1647C33-35DD-AF48-A8C0-D46D083CDA6B}"/>
              </a:ext>
            </a:extLst>
          </p:cNvPr>
          <p:cNvPicPr>
            <a:picLocks noChangeAspect="1"/>
          </p:cNvPicPr>
          <p:nvPr/>
        </p:nvPicPr>
        <p:blipFill>
          <a:blip r:embed="rId3" cstate="hqprint">
            <a:duotone>
              <a:schemeClr val="accent5">
                <a:shade val="45000"/>
                <a:satMod val="135000"/>
              </a:schemeClr>
              <a:prstClr val="white"/>
            </a:duotone>
            <a:extLst>
              <a:ext uri="{BEBA8EAE-BF5A-486C-A8C5-ECC9F3942E4B}">
                <a14:imgProps xmlns:a14="http://schemas.microsoft.com/office/drawing/2010/main">
                  <a14:imgLayer r:embed="rId4">
                    <a14:imgEffect>
                      <a14:artisticBlur radius="45"/>
                    </a14:imgEffect>
                  </a14:imgLayer>
                </a14:imgProps>
              </a:ext>
              <a:ext uri="{28A0092B-C50C-407E-A947-70E740481C1C}">
                <a14:useLocalDpi xmlns:a14="http://schemas.microsoft.com/office/drawing/2010/main" val="0"/>
              </a:ext>
            </a:extLst>
          </a:blip>
          <a:stretch>
            <a:fillRect/>
          </a:stretch>
        </p:blipFill>
        <p:spPr>
          <a:xfrm>
            <a:off x="3405093" y="2880364"/>
            <a:ext cx="3440699" cy="3283296"/>
          </a:xfrm>
          <a:prstGeom prst="rect">
            <a:avLst/>
          </a:prstGeom>
        </p:spPr>
      </p:pic>
      <p:pic>
        <p:nvPicPr>
          <p:cNvPr id="19" name="Picture 18">
            <a:extLst>
              <a:ext uri="{FF2B5EF4-FFF2-40B4-BE49-F238E27FC236}">
                <a16:creationId xmlns:a16="http://schemas.microsoft.com/office/drawing/2014/main" id="{F503612A-29D8-284A-9224-13DA44CE0936}"/>
              </a:ext>
            </a:extLst>
          </p:cNvPr>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artisticBlur radius="45"/>
                    </a14:imgEffect>
                  </a14:imgLayer>
                </a14:imgProps>
              </a:ext>
              <a:ext uri="{28A0092B-C50C-407E-A947-70E740481C1C}">
                <a14:useLocalDpi xmlns:a14="http://schemas.microsoft.com/office/drawing/2010/main" val="0"/>
              </a:ext>
            </a:extLst>
          </a:blip>
          <a:stretch>
            <a:fillRect/>
          </a:stretch>
        </p:blipFill>
        <p:spPr>
          <a:xfrm>
            <a:off x="6849261" y="2918807"/>
            <a:ext cx="3353865" cy="3230572"/>
          </a:xfrm>
          <a:prstGeom prst="rect">
            <a:avLst/>
          </a:prstGeom>
        </p:spPr>
      </p:pic>
      <p:sp>
        <p:nvSpPr>
          <p:cNvPr id="25" name="Pentagon 24">
            <a:extLst>
              <a:ext uri="{FF2B5EF4-FFF2-40B4-BE49-F238E27FC236}">
                <a16:creationId xmlns:a16="http://schemas.microsoft.com/office/drawing/2014/main" id="{E0E9828C-DC70-9C4E-B3B5-A40FA9C897A9}"/>
              </a:ext>
            </a:extLst>
          </p:cNvPr>
          <p:cNvSpPr/>
          <p:nvPr/>
        </p:nvSpPr>
        <p:spPr>
          <a:xfrm>
            <a:off x="635580" y="697702"/>
            <a:ext cx="2706554" cy="1236054"/>
          </a:xfrm>
          <a:prstGeom prst="homePlate">
            <a:avLst/>
          </a:prstGeom>
          <a:solidFill>
            <a:srgbClr val="CF6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0">
              <a:defRPr/>
            </a:pPr>
            <a:endParaRPr lang="en-US" sz="2333" b="1" dirty="0">
              <a:solidFill>
                <a:prstClr val="white"/>
              </a:solidFill>
              <a:effectLst>
                <a:outerShdw blurRad="38100" dist="38100" dir="2700000" algn="tl">
                  <a:srgbClr val="000000">
                    <a:alpha val="43137"/>
                  </a:srgbClr>
                </a:outerShdw>
              </a:effectLst>
              <a:latin typeface="Century Gothic" panose="020B0502020202020204" pitchFamily="34" charset="0"/>
            </a:endParaRPr>
          </a:p>
        </p:txBody>
      </p:sp>
      <p:pic>
        <p:nvPicPr>
          <p:cNvPr id="26" name="Picture 25">
            <a:extLst>
              <a:ext uri="{FF2B5EF4-FFF2-40B4-BE49-F238E27FC236}">
                <a16:creationId xmlns:a16="http://schemas.microsoft.com/office/drawing/2014/main" id="{79116DA5-8EF8-4344-BF1E-EDD0997F7CC5}"/>
              </a:ext>
            </a:extLst>
          </p:cNvPr>
          <p:cNvPicPr>
            <a:picLocks noChangeAspect="1"/>
          </p:cNvPicPr>
          <p:nvPr/>
        </p:nvPicPr>
        <p:blipFill>
          <a:blip r:embed="rId3" cstate="hqprint">
            <a:duotone>
              <a:prstClr val="black"/>
              <a:srgbClr val="D4837A">
                <a:tint val="45000"/>
                <a:satMod val="400000"/>
              </a:srgbClr>
            </a:duotone>
            <a:extLst>
              <a:ext uri="{BEBA8EAE-BF5A-486C-A8C5-ECC9F3942E4B}">
                <a14:imgProps xmlns:a14="http://schemas.microsoft.com/office/drawing/2010/main">
                  <a14:imgLayer r:embed="rId4">
                    <a14:imgEffect>
                      <a14:artisticBlur radius="45"/>
                    </a14:imgEffect>
                  </a14:imgLayer>
                </a14:imgProps>
              </a:ext>
              <a:ext uri="{28A0092B-C50C-407E-A947-70E740481C1C}">
                <a14:useLocalDpi xmlns:a14="http://schemas.microsoft.com/office/drawing/2010/main" val="0"/>
              </a:ext>
            </a:extLst>
          </a:blip>
          <a:stretch>
            <a:fillRect/>
          </a:stretch>
        </p:blipFill>
        <p:spPr>
          <a:xfrm>
            <a:off x="671288" y="2870657"/>
            <a:ext cx="2759809" cy="3256032"/>
          </a:xfrm>
          <a:prstGeom prst="rect">
            <a:avLst/>
          </a:prstGeom>
        </p:spPr>
      </p:pic>
      <p:grpSp>
        <p:nvGrpSpPr>
          <p:cNvPr id="27" name="Group 26">
            <a:extLst>
              <a:ext uri="{FF2B5EF4-FFF2-40B4-BE49-F238E27FC236}">
                <a16:creationId xmlns:a16="http://schemas.microsoft.com/office/drawing/2014/main" id="{7E704D15-A46C-C14F-9554-36E66C5CB949}"/>
              </a:ext>
            </a:extLst>
          </p:cNvPr>
          <p:cNvGrpSpPr/>
          <p:nvPr/>
        </p:nvGrpSpPr>
        <p:grpSpPr>
          <a:xfrm rot="16200000">
            <a:off x="-2247866" y="2833212"/>
            <a:ext cx="5825561" cy="1191576"/>
            <a:chOff x="485474" y="1398833"/>
            <a:chExt cx="5410204" cy="1369767"/>
          </a:xfrm>
        </p:grpSpPr>
        <p:sp>
          <p:nvSpPr>
            <p:cNvPr id="28" name="Oval 5">
              <a:extLst>
                <a:ext uri="{FF2B5EF4-FFF2-40B4-BE49-F238E27FC236}">
                  <a16:creationId xmlns:a16="http://schemas.microsoft.com/office/drawing/2014/main" id="{6DF44FA4-D137-F143-9C70-DD682F6F7335}"/>
                </a:ext>
              </a:extLst>
            </p:cNvPr>
            <p:cNvSpPr/>
            <p:nvPr/>
          </p:nvSpPr>
          <p:spPr>
            <a:xfrm>
              <a:off x="485474" y="1600200"/>
              <a:ext cx="5410202" cy="1168400"/>
            </a:xfrm>
            <a:custGeom>
              <a:avLst/>
              <a:gdLst>
                <a:gd name="connsiteX0" fmla="*/ 0 w 5410200"/>
                <a:gd name="connsiteY0" fmla="*/ 990600 h 1981200"/>
                <a:gd name="connsiteX1" fmla="*/ 2705100 w 5410200"/>
                <a:gd name="connsiteY1" fmla="*/ 0 h 1981200"/>
                <a:gd name="connsiteX2" fmla="*/ 5410200 w 5410200"/>
                <a:gd name="connsiteY2" fmla="*/ 990600 h 1981200"/>
                <a:gd name="connsiteX3" fmla="*/ 2705100 w 5410200"/>
                <a:gd name="connsiteY3" fmla="*/ 1981200 h 1981200"/>
                <a:gd name="connsiteX4" fmla="*/ 0 w 5410200"/>
                <a:gd name="connsiteY4" fmla="*/ 990600 h 1981200"/>
                <a:gd name="connsiteX0" fmla="*/ 2 w 5410202"/>
                <a:gd name="connsiteY0" fmla="*/ 990600 h 2298700"/>
                <a:gd name="connsiteX1" fmla="*/ 2705102 w 5410202"/>
                <a:gd name="connsiteY1" fmla="*/ 0 h 2298700"/>
                <a:gd name="connsiteX2" fmla="*/ 5410202 w 5410202"/>
                <a:gd name="connsiteY2" fmla="*/ 990600 h 2298700"/>
                <a:gd name="connsiteX3" fmla="*/ 2717802 w 5410202"/>
                <a:gd name="connsiteY3" fmla="*/ 2298700 h 2298700"/>
                <a:gd name="connsiteX4" fmla="*/ 2 w 5410202"/>
                <a:gd name="connsiteY4" fmla="*/ 990600 h 229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2" h="2298700">
                  <a:moveTo>
                    <a:pt x="2" y="990600"/>
                  </a:moveTo>
                  <a:cubicBezTo>
                    <a:pt x="-2115" y="607483"/>
                    <a:pt x="1211117" y="0"/>
                    <a:pt x="2705102" y="0"/>
                  </a:cubicBezTo>
                  <a:cubicBezTo>
                    <a:pt x="4199087" y="0"/>
                    <a:pt x="5410202" y="443507"/>
                    <a:pt x="5410202" y="990600"/>
                  </a:cubicBezTo>
                  <a:cubicBezTo>
                    <a:pt x="5410202" y="1537693"/>
                    <a:pt x="4211787" y="2298700"/>
                    <a:pt x="2717802" y="2298700"/>
                  </a:cubicBezTo>
                  <a:cubicBezTo>
                    <a:pt x="1223817" y="2298700"/>
                    <a:pt x="2119" y="1373717"/>
                    <a:pt x="2" y="990600"/>
                  </a:cubicBezTo>
                  <a:close/>
                </a:path>
              </a:pathLst>
            </a:custGeom>
            <a:solidFill>
              <a:schemeClr val="bg1">
                <a:lumMod val="50000"/>
                <a:alpha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0">
                <a:defRPr/>
              </a:pPr>
              <a:endParaRPr lang="en-US" sz="1250">
                <a:solidFill>
                  <a:prstClr val="white"/>
                </a:solidFill>
                <a:latin typeface="Calibri" panose="020F0502020204030204"/>
              </a:endParaRPr>
            </a:p>
          </p:txBody>
        </p:sp>
        <p:sp>
          <p:nvSpPr>
            <p:cNvPr id="29" name="Rectangle 28">
              <a:extLst>
                <a:ext uri="{FF2B5EF4-FFF2-40B4-BE49-F238E27FC236}">
                  <a16:creationId xmlns:a16="http://schemas.microsoft.com/office/drawing/2014/main" id="{A8DE3294-F9E9-F24B-947F-67A2BF69203B}"/>
                </a:ext>
              </a:extLst>
            </p:cNvPr>
            <p:cNvSpPr/>
            <p:nvPr/>
          </p:nvSpPr>
          <p:spPr>
            <a:xfrm>
              <a:off x="595926" y="1398833"/>
              <a:ext cx="5299752" cy="78556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0">
                <a:defRPr/>
              </a:pPr>
              <a:endParaRPr lang="en-US" sz="1250">
                <a:solidFill>
                  <a:prstClr val="white"/>
                </a:solidFill>
                <a:latin typeface="Calibri" panose="020F0502020204030204"/>
              </a:endParaRPr>
            </a:p>
          </p:txBody>
        </p:sp>
      </p:grpSp>
      <p:sp>
        <p:nvSpPr>
          <p:cNvPr id="30" name="Rectangle 29">
            <a:extLst>
              <a:ext uri="{FF2B5EF4-FFF2-40B4-BE49-F238E27FC236}">
                <a16:creationId xmlns:a16="http://schemas.microsoft.com/office/drawing/2014/main" id="{FD375206-90A2-8B49-99AB-6448D63B5898}"/>
              </a:ext>
            </a:extLst>
          </p:cNvPr>
          <p:cNvSpPr/>
          <p:nvPr/>
        </p:nvSpPr>
        <p:spPr>
          <a:xfrm rot="16200000">
            <a:off x="-1918531" y="3096859"/>
            <a:ext cx="4511354" cy="384721"/>
          </a:xfrm>
          <a:prstGeom prst="rect">
            <a:avLst/>
          </a:prstGeom>
          <a:noFill/>
        </p:spPr>
        <p:txBody>
          <a:bodyPr wrap="square" lIns="76200" tIns="38100" rIns="76200" bIns="38100">
            <a:spAutoFit/>
          </a:bodyPr>
          <a:lstStyle/>
          <a:p>
            <a:r>
              <a:rPr lang="ro-RO" sz="2000" b="1" dirty="0">
                <a:latin typeface="Times New Roman" panose="02020603050405020304" pitchFamily="18" charset="0"/>
                <a:cs typeface="Times New Roman" panose="02020603050405020304" pitchFamily="18" charset="0"/>
              </a:rPr>
              <a:t>ACTIVITĂȚILE PROIECTULUI</a:t>
            </a:r>
            <a:endParaRPr lang="ro-RO" sz="2000"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41AB16A0-B300-4733-ACF0-103E3CB3C330}"/>
              </a:ext>
            </a:extLst>
          </p:cNvPr>
          <p:cNvSpPr/>
          <p:nvPr/>
        </p:nvSpPr>
        <p:spPr>
          <a:xfrm>
            <a:off x="671288" y="810616"/>
            <a:ext cx="2316425" cy="1015663"/>
          </a:xfrm>
          <a:prstGeom prst="rect">
            <a:avLst/>
          </a:prstGeom>
        </p:spPr>
        <p:txBody>
          <a:bodyPr wrap="square">
            <a:spAutoFit/>
          </a:bodyPr>
          <a:lstStyle/>
          <a:p>
            <a:pPr algn="just"/>
            <a:r>
              <a:rPr lang="ro-RO" sz="1200" dirty="0">
                <a:latin typeface="Times New Roman" panose="02020603050405020304" pitchFamily="18" charset="0"/>
                <a:cs typeface="Times New Roman" panose="02020603050405020304" pitchFamily="18" charset="0"/>
              </a:rPr>
              <a:t>Activitatea A4 - </a:t>
            </a:r>
            <a:r>
              <a:rPr lang="ro-RO" sz="1200" dirty="0" err="1">
                <a:latin typeface="Times New Roman" panose="02020603050405020304" pitchFamily="18" charset="0"/>
                <a:cs typeface="Times New Roman" panose="02020603050405020304" pitchFamily="18" charset="0"/>
              </a:rPr>
              <a:t>Creşterea</a:t>
            </a:r>
            <a:r>
              <a:rPr lang="ro-RO" sz="1200" dirty="0">
                <a:latin typeface="Times New Roman" panose="02020603050405020304" pitchFamily="18" charset="0"/>
                <a:cs typeface="Times New Roman" panose="02020603050405020304" pitchFamily="18" charset="0"/>
              </a:rPr>
              <a:t> nivelului de integrare </a:t>
            </a:r>
            <a:r>
              <a:rPr lang="ro-RO" sz="1200" dirty="0" err="1">
                <a:latin typeface="Times New Roman" panose="02020603050405020304" pitchFamily="18" charset="0"/>
                <a:cs typeface="Times New Roman" panose="02020603050405020304" pitchFamily="18" charset="0"/>
              </a:rPr>
              <a:t>socio</a:t>
            </a:r>
            <a:r>
              <a:rPr lang="ro-RO" sz="1200" dirty="0">
                <a:latin typeface="Times New Roman" panose="02020603050405020304" pitchFamily="18" charset="0"/>
                <a:cs typeface="Times New Roman" panose="02020603050405020304" pitchFamily="18" charset="0"/>
              </a:rPr>
              <a:t>-profesională a victimelor </a:t>
            </a:r>
            <a:r>
              <a:rPr lang="ro-RO" sz="1200" dirty="0" err="1">
                <a:latin typeface="Times New Roman" panose="02020603050405020304" pitchFamily="18" charset="0"/>
                <a:cs typeface="Times New Roman" panose="02020603050405020304" pitchFamily="18" charset="0"/>
              </a:rPr>
              <a:t>violenţei</a:t>
            </a:r>
            <a:r>
              <a:rPr lang="ro-RO" sz="1200" dirty="0">
                <a:latin typeface="Times New Roman" panose="02020603050405020304" pitchFamily="18" charset="0"/>
                <a:cs typeface="Times New Roman" panose="02020603050405020304" pitchFamily="18" charset="0"/>
              </a:rPr>
              <a:t> domestice prin furnizarea de servicii de consiliere </a:t>
            </a:r>
            <a:r>
              <a:rPr lang="ro-RO" sz="1200" dirty="0" err="1">
                <a:latin typeface="Times New Roman" panose="02020603050405020304" pitchFamily="18" charset="0"/>
                <a:cs typeface="Times New Roman" panose="02020603050405020304" pitchFamily="18" charset="0"/>
              </a:rPr>
              <a:t>vocaţională</a:t>
            </a:r>
            <a:endParaRPr lang="ro-RO" sz="1200" dirty="0">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AA6B254E-91A2-4467-8265-AF2AB2CE89F1}"/>
              </a:ext>
            </a:extLst>
          </p:cNvPr>
          <p:cNvSpPr/>
          <p:nvPr/>
        </p:nvSpPr>
        <p:spPr>
          <a:xfrm>
            <a:off x="695219" y="2901959"/>
            <a:ext cx="2706554" cy="2846933"/>
          </a:xfrm>
          <a:prstGeom prst="rect">
            <a:avLst/>
          </a:prstGeom>
        </p:spPr>
        <p:txBody>
          <a:bodyPr wrap="square">
            <a:spAutoFit/>
          </a:bodyPr>
          <a:lstStyle/>
          <a:p>
            <a:pPr algn="just"/>
            <a:r>
              <a:rPr lang="ro-RO" sz="1400" dirty="0">
                <a:solidFill>
                  <a:schemeClr val="bg1"/>
                </a:solidFill>
                <a:latin typeface="Times New Roman" panose="02020603050405020304" pitchFamily="18" charset="0"/>
                <a:cs typeface="Times New Roman" panose="02020603050405020304" pitchFamily="18" charset="0"/>
              </a:rPr>
              <a:t>Septembrie 2019 -  Februarie 2023</a:t>
            </a:r>
          </a:p>
          <a:p>
            <a:pPr algn="just"/>
            <a:endParaRPr lang="ro-RO" sz="1100" dirty="0">
              <a:solidFill>
                <a:schemeClr val="bg1"/>
              </a:solidFill>
              <a:latin typeface="Times New Roman" panose="02020603050405020304" pitchFamily="18" charset="0"/>
              <a:cs typeface="Times New Roman" panose="02020603050405020304" pitchFamily="18" charset="0"/>
            </a:endParaRPr>
          </a:p>
          <a:p>
            <a:pPr algn="just"/>
            <a:r>
              <a:rPr lang="ro-RO" sz="1100" dirty="0">
                <a:solidFill>
                  <a:schemeClr val="bg1"/>
                </a:solidFill>
                <a:latin typeface="Times New Roman" panose="02020603050405020304" pitchFamily="18" charset="0"/>
                <a:cs typeface="Times New Roman" panose="02020603050405020304" pitchFamily="18" charset="0"/>
              </a:rPr>
              <a:t>ANES va asigura </a:t>
            </a:r>
            <a:r>
              <a:rPr lang="ro-RO" sz="1100" dirty="0" err="1">
                <a:solidFill>
                  <a:schemeClr val="bg1"/>
                </a:solidFill>
                <a:latin typeface="Times New Roman" panose="02020603050405020304" pitchFamily="18" charset="0"/>
                <a:cs typeface="Times New Roman" panose="02020603050405020304" pitchFamily="18" charset="0"/>
              </a:rPr>
              <a:t>elaborara</a:t>
            </a:r>
            <a:r>
              <a:rPr lang="ro-RO" sz="1100" dirty="0">
                <a:solidFill>
                  <a:schemeClr val="bg1"/>
                </a:solidFill>
                <a:latin typeface="Times New Roman" panose="02020603050405020304" pitchFamily="18" charset="0"/>
                <a:cs typeface="Times New Roman" panose="02020603050405020304" pitchFamily="18" charset="0"/>
              </a:rPr>
              <a:t> unei proceduri de lucru pentru cabinetele de consiliere </a:t>
            </a:r>
            <a:r>
              <a:rPr lang="ro-RO" sz="1100" dirty="0" err="1">
                <a:solidFill>
                  <a:schemeClr val="bg1"/>
                </a:solidFill>
                <a:latin typeface="Times New Roman" panose="02020603050405020304" pitchFamily="18" charset="0"/>
                <a:cs typeface="Times New Roman" panose="02020603050405020304" pitchFamily="18" charset="0"/>
              </a:rPr>
              <a:t>vocaţională</a:t>
            </a:r>
            <a:r>
              <a:rPr lang="ro-RO" sz="1100" dirty="0">
                <a:solidFill>
                  <a:schemeClr val="bg1"/>
                </a:solidFill>
                <a:latin typeface="Times New Roman" panose="02020603050405020304" pitchFamily="18" charset="0"/>
                <a:cs typeface="Times New Roman" panose="02020603050405020304" pitchFamily="18" charset="0"/>
              </a:rPr>
              <a:t> </a:t>
            </a:r>
            <a:r>
              <a:rPr lang="ro-RO" sz="1100" dirty="0" err="1">
                <a:solidFill>
                  <a:schemeClr val="bg1"/>
                </a:solidFill>
                <a:latin typeface="Times New Roman" panose="02020603050405020304" pitchFamily="18" charset="0"/>
                <a:cs typeface="Times New Roman" panose="02020603050405020304" pitchFamily="18" charset="0"/>
              </a:rPr>
              <a:t>înfiinţate</a:t>
            </a:r>
            <a:r>
              <a:rPr lang="ro-RO" sz="1100" dirty="0">
                <a:solidFill>
                  <a:schemeClr val="bg1"/>
                </a:solidFill>
                <a:latin typeface="Times New Roman" panose="02020603050405020304" pitchFamily="18" charset="0"/>
                <a:cs typeface="Times New Roman" panose="02020603050405020304" pitchFamily="18" charset="0"/>
              </a:rPr>
              <a:t> </a:t>
            </a:r>
            <a:r>
              <a:rPr lang="ro-RO" sz="1100" dirty="0" err="1">
                <a:solidFill>
                  <a:schemeClr val="bg1"/>
                </a:solidFill>
                <a:latin typeface="Times New Roman" panose="02020603050405020304" pitchFamily="18" charset="0"/>
                <a:cs typeface="Times New Roman" panose="02020603050405020304" pitchFamily="18" charset="0"/>
              </a:rPr>
              <a:t>şi</a:t>
            </a:r>
            <a:r>
              <a:rPr lang="ro-RO" sz="1100" dirty="0">
                <a:solidFill>
                  <a:schemeClr val="bg1"/>
                </a:solidFill>
                <a:latin typeface="Times New Roman" panose="02020603050405020304" pitchFamily="18" charset="0"/>
                <a:cs typeface="Times New Roman" panose="02020603050405020304" pitchFamily="18" charset="0"/>
              </a:rPr>
              <a:t> dezvoltate. Se vor întocmi dosare pentru 4200 de victime, ulterior furnizându-se servicii de consiliere </a:t>
            </a:r>
            <a:r>
              <a:rPr lang="ro-RO" sz="1100" dirty="0" err="1">
                <a:solidFill>
                  <a:schemeClr val="bg1"/>
                </a:solidFill>
                <a:latin typeface="Times New Roman" panose="02020603050405020304" pitchFamily="18" charset="0"/>
                <a:cs typeface="Times New Roman" panose="02020603050405020304" pitchFamily="18" charset="0"/>
              </a:rPr>
              <a:t>vocaţională</a:t>
            </a:r>
            <a:r>
              <a:rPr lang="ro-RO" sz="1100" dirty="0">
                <a:solidFill>
                  <a:schemeClr val="bg1"/>
                </a:solidFill>
                <a:latin typeface="Times New Roman" panose="02020603050405020304" pitchFamily="18" charset="0"/>
                <a:cs typeface="Times New Roman" panose="02020603050405020304" pitchFamily="18" charset="0"/>
              </a:rPr>
              <a:t> </a:t>
            </a:r>
            <a:r>
              <a:rPr lang="ro-RO" sz="1100" dirty="0" err="1">
                <a:solidFill>
                  <a:schemeClr val="bg1"/>
                </a:solidFill>
                <a:latin typeface="Times New Roman" panose="02020603050405020304" pitchFamily="18" charset="0"/>
                <a:cs typeface="Times New Roman" panose="02020603050405020304" pitchFamily="18" charset="0"/>
              </a:rPr>
              <a:t>şi</a:t>
            </a:r>
            <a:r>
              <a:rPr lang="ro-RO" sz="1100" dirty="0">
                <a:solidFill>
                  <a:schemeClr val="bg1"/>
                </a:solidFill>
                <a:latin typeface="Times New Roman" panose="02020603050405020304" pitchFamily="18" charset="0"/>
                <a:cs typeface="Times New Roman" panose="02020603050405020304" pitchFamily="18" charset="0"/>
              </a:rPr>
              <a:t> orientare profesională, în vederea </a:t>
            </a:r>
            <a:r>
              <a:rPr lang="ro-RO" sz="1100" dirty="0" err="1">
                <a:solidFill>
                  <a:schemeClr val="bg1"/>
                </a:solidFill>
                <a:latin typeface="Times New Roman" panose="02020603050405020304" pitchFamily="18" charset="0"/>
                <a:cs typeface="Times New Roman" panose="02020603050405020304" pitchFamily="18" charset="0"/>
              </a:rPr>
              <a:t>depăşirii</a:t>
            </a:r>
            <a:r>
              <a:rPr lang="ro-RO" sz="1100" dirty="0">
                <a:solidFill>
                  <a:schemeClr val="bg1"/>
                </a:solidFill>
                <a:latin typeface="Times New Roman" panose="02020603050405020304" pitchFamily="18" charset="0"/>
                <a:cs typeface="Times New Roman" panose="02020603050405020304" pitchFamily="18" charset="0"/>
              </a:rPr>
              <a:t> </a:t>
            </a:r>
            <a:r>
              <a:rPr lang="ro-RO" sz="1100" dirty="0" err="1">
                <a:solidFill>
                  <a:schemeClr val="bg1"/>
                </a:solidFill>
                <a:latin typeface="Times New Roman" panose="02020603050405020304" pitchFamily="18" charset="0"/>
                <a:cs typeface="Times New Roman" panose="02020603050405020304" pitchFamily="18" charset="0"/>
              </a:rPr>
              <a:t>situaţiilor</a:t>
            </a:r>
            <a:r>
              <a:rPr lang="ro-RO" sz="1100" dirty="0">
                <a:solidFill>
                  <a:schemeClr val="bg1"/>
                </a:solidFill>
                <a:latin typeface="Times New Roman" panose="02020603050405020304" pitchFamily="18" charset="0"/>
                <a:cs typeface="Times New Roman" panose="02020603050405020304" pitchFamily="18" charset="0"/>
              </a:rPr>
              <a:t> de criză legate de </a:t>
            </a:r>
            <a:r>
              <a:rPr lang="ro-RO" sz="1100" dirty="0" err="1">
                <a:solidFill>
                  <a:schemeClr val="bg1"/>
                </a:solidFill>
                <a:latin typeface="Times New Roman" panose="02020603050405020304" pitchFamily="18" charset="0"/>
                <a:cs typeface="Times New Roman" panose="02020603050405020304" pitchFamily="18" charset="0"/>
              </a:rPr>
              <a:t>violenţa</a:t>
            </a:r>
            <a:r>
              <a:rPr lang="ro-RO" sz="1100" dirty="0">
                <a:solidFill>
                  <a:schemeClr val="bg1"/>
                </a:solidFill>
                <a:latin typeface="Times New Roman" panose="02020603050405020304" pitchFamily="18" charset="0"/>
                <a:cs typeface="Times New Roman" panose="02020603050405020304" pitchFamily="18" charset="0"/>
              </a:rPr>
              <a:t> domestică. Serviciile furnizate în cadrul cabinetelor de consiliere </a:t>
            </a:r>
            <a:r>
              <a:rPr lang="ro-RO" sz="1100" dirty="0" err="1">
                <a:solidFill>
                  <a:schemeClr val="bg1"/>
                </a:solidFill>
                <a:latin typeface="Times New Roman" panose="02020603050405020304" pitchFamily="18" charset="0"/>
                <a:cs typeface="Times New Roman" panose="02020603050405020304" pitchFamily="18" charset="0"/>
              </a:rPr>
              <a:t>vocaţională</a:t>
            </a:r>
            <a:r>
              <a:rPr lang="ro-RO" sz="1100" dirty="0">
                <a:solidFill>
                  <a:schemeClr val="bg1"/>
                </a:solidFill>
                <a:latin typeface="Times New Roman" panose="02020603050405020304" pitchFamily="18" charset="0"/>
                <a:cs typeface="Times New Roman" panose="02020603050405020304" pitchFamily="18" charset="0"/>
              </a:rPr>
              <a:t> vizează măsuri de acompaniament care pot contribui la </a:t>
            </a:r>
            <a:r>
              <a:rPr lang="ro-RO" sz="1100" dirty="0" err="1">
                <a:solidFill>
                  <a:schemeClr val="bg1"/>
                </a:solidFill>
                <a:latin typeface="Times New Roman" panose="02020603050405020304" pitchFamily="18" charset="0"/>
                <a:cs typeface="Times New Roman" panose="02020603050405020304" pitchFamily="18" charset="0"/>
              </a:rPr>
              <a:t>depăşirea</a:t>
            </a:r>
            <a:r>
              <a:rPr lang="ro-RO" sz="1100" dirty="0">
                <a:solidFill>
                  <a:schemeClr val="bg1"/>
                </a:solidFill>
                <a:latin typeface="Times New Roman" panose="02020603050405020304" pitchFamily="18" charset="0"/>
                <a:cs typeface="Times New Roman" panose="02020603050405020304" pitchFamily="18" charset="0"/>
              </a:rPr>
              <a:t> </a:t>
            </a:r>
            <a:r>
              <a:rPr lang="ro-RO" sz="1100" dirty="0" err="1">
                <a:solidFill>
                  <a:schemeClr val="bg1"/>
                </a:solidFill>
                <a:latin typeface="Times New Roman" panose="02020603050405020304" pitchFamily="18" charset="0"/>
                <a:cs typeface="Times New Roman" panose="02020603050405020304" pitchFamily="18" charset="0"/>
              </a:rPr>
              <a:t>situaţiei</a:t>
            </a:r>
            <a:r>
              <a:rPr lang="ro-RO" sz="1100" dirty="0">
                <a:solidFill>
                  <a:schemeClr val="bg1"/>
                </a:solidFill>
                <a:latin typeface="Times New Roman" panose="02020603050405020304" pitchFamily="18" charset="0"/>
                <a:cs typeface="Times New Roman" panose="02020603050405020304" pitchFamily="18" charset="0"/>
              </a:rPr>
              <a:t> de vulnerabilitate a victimelor </a:t>
            </a:r>
            <a:r>
              <a:rPr lang="ro-RO" sz="1100" dirty="0" err="1">
                <a:solidFill>
                  <a:schemeClr val="bg1"/>
                </a:solidFill>
                <a:latin typeface="Times New Roman" panose="02020603050405020304" pitchFamily="18" charset="0"/>
                <a:cs typeface="Times New Roman" panose="02020603050405020304" pitchFamily="18" charset="0"/>
              </a:rPr>
              <a:t>violenţei</a:t>
            </a:r>
            <a:r>
              <a:rPr lang="ro-RO" sz="1100" dirty="0">
                <a:solidFill>
                  <a:schemeClr val="bg1"/>
                </a:solidFill>
                <a:latin typeface="Times New Roman" panose="02020603050405020304" pitchFamily="18" charset="0"/>
                <a:cs typeface="Times New Roman" panose="02020603050405020304" pitchFamily="18" charset="0"/>
              </a:rPr>
              <a:t> domestice </a:t>
            </a:r>
            <a:r>
              <a:rPr lang="ro-RO" sz="1100" dirty="0" err="1">
                <a:solidFill>
                  <a:schemeClr val="bg1"/>
                </a:solidFill>
                <a:latin typeface="Times New Roman" panose="02020603050405020304" pitchFamily="18" charset="0"/>
                <a:cs typeface="Times New Roman" panose="02020603050405020304" pitchFamily="18" charset="0"/>
              </a:rPr>
              <a:t>şi</a:t>
            </a:r>
            <a:r>
              <a:rPr lang="ro-RO" sz="1100" dirty="0">
                <a:solidFill>
                  <a:schemeClr val="bg1"/>
                </a:solidFill>
                <a:latin typeface="Times New Roman" panose="02020603050405020304" pitchFamily="18" charset="0"/>
                <a:cs typeface="Times New Roman" panose="02020603050405020304" pitchFamily="18" charset="0"/>
              </a:rPr>
              <a:t> vor fi oferite de către 42 de consilieri </a:t>
            </a:r>
            <a:r>
              <a:rPr lang="ro-RO" sz="1100" dirty="0" err="1">
                <a:solidFill>
                  <a:schemeClr val="bg1"/>
                </a:solidFill>
                <a:latin typeface="Times New Roman" panose="02020603050405020304" pitchFamily="18" charset="0"/>
                <a:cs typeface="Times New Roman" panose="02020603050405020304" pitchFamily="18" charset="0"/>
              </a:rPr>
              <a:t>vocaţionali</a:t>
            </a:r>
            <a:r>
              <a:rPr lang="ro-RO" sz="1100" dirty="0">
                <a:solidFill>
                  <a:schemeClr val="bg1"/>
                </a:solidFill>
                <a:latin typeface="Times New Roman" panose="02020603050405020304" pitchFamily="18" charset="0"/>
                <a:cs typeface="Times New Roman" panose="02020603050405020304" pitchFamily="18" charset="0"/>
              </a:rPr>
              <a:t>.</a:t>
            </a:r>
          </a:p>
        </p:txBody>
      </p:sp>
      <p:sp>
        <p:nvSpPr>
          <p:cNvPr id="36" name="Oval 5">
            <a:extLst>
              <a:ext uri="{FF2B5EF4-FFF2-40B4-BE49-F238E27FC236}">
                <a16:creationId xmlns:a16="http://schemas.microsoft.com/office/drawing/2014/main" id="{E67AFF64-7BF0-40A2-8B0E-FEC738BE3E56}"/>
              </a:ext>
            </a:extLst>
          </p:cNvPr>
          <p:cNvSpPr/>
          <p:nvPr/>
        </p:nvSpPr>
        <p:spPr>
          <a:xfrm rot="16200000">
            <a:off x="648923" y="2687729"/>
            <a:ext cx="5810458" cy="1363609"/>
          </a:xfrm>
          <a:custGeom>
            <a:avLst/>
            <a:gdLst>
              <a:gd name="connsiteX0" fmla="*/ 0 w 5410200"/>
              <a:gd name="connsiteY0" fmla="*/ 990600 h 1981200"/>
              <a:gd name="connsiteX1" fmla="*/ 2705100 w 5410200"/>
              <a:gd name="connsiteY1" fmla="*/ 0 h 1981200"/>
              <a:gd name="connsiteX2" fmla="*/ 5410200 w 5410200"/>
              <a:gd name="connsiteY2" fmla="*/ 990600 h 1981200"/>
              <a:gd name="connsiteX3" fmla="*/ 2705100 w 5410200"/>
              <a:gd name="connsiteY3" fmla="*/ 1981200 h 1981200"/>
              <a:gd name="connsiteX4" fmla="*/ 0 w 5410200"/>
              <a:gd name="connsiteY4" fmla="*/ 990600 h 1981200"/>
              <a:gd name="connsiteX0" fmla="*/ 2 w 5410202"/>
              <a:gd name="connsiteY0" fmla="*/ 990600 h 2298700"/>
              <a:gd name="connsiteX1" fmla="*/ 2705102 w 5410202"/>
              <a:gd name="connsiteY1" fmla="*/ 0 h 2298700"/>
              <a:gd name="connsiteX2" fmla="*/ 5410202 w 5410202"/>
              <a:gd name="connsiteY2" fmla="*/ 990600 h 2298700"/>
              <a:gd name="connsiteX3" fmla="*/ 2717802 w 5410202"/>
              <a:gd name="connsiteY3" fmla="*/ 2298700 h 2298700"/>
              <a:gd name="connsiteX4" fmla="*/ 2 w 5410202"/>
              <a:gd name="connsiteY4" fmla="*/ 990600 h 229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2" h="2298700">
                <a:moveTo>
                  <a:pt x="2" y="990600"/>
                </a:moveTo>
                <a:cubicBezTo>
                  <a:pt x="-2115" y="607483"/>
                  <a:pt x="1211117" y="0"/>
                  <a:pt x="2705102" y="0"/>
                </a:cubicBezTo>
                <a:cubicBezTo>
                  <a:pt x="4199087" y="0"/>
                  <a:pt x="5410202" y="443507"/>
                  <a:pt x="5410202" y="990600"/>
                </a:cubicBezTo>
                <a:cubicBezTo>
                  <a:pt x="5410202" y="1537693"/>
                  <a:pt x="4211787" y="2298700"/>
                  <a:pt x="2717802" y="2298700"/>
                </a:cubicBezTo>
                <a:cubicBezTo>
                  <a:pt x="1223817" y="2298700"/>
                  <a:pt x="2119" y="1373717"/>
                  <a:pt x="2" y="990600"/>
                </a:cubicBezTo>
                <a:close/>
              </a:path>
            </a:pathLst>
          </a:custGeom>
          <a:solidFill>
            <a:schemeClr val="bg1">
              <a:lumMod val="50000"/>
              <a:alpha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defRPr/>
            </a:pPr>
            <a:endParaRPr lang="en-US" sz="1500" dirty="0">
              <a:solidFill>
                <a:prstClr val="white"/>
              </a:solidFill>
              <a:latin typeface="Calibri" panose="020F0502020204030204"/>
            </a:endParaRPr>
          </a:p>
        </p:txBody>
      </p:sp>
      <p:sp>
        <p:nvSpPr>
          <p:cNvPr id="38" name="Pentagon 9">
            <a:extLst>
              <a:ext uri="{FF2B5EF4-FFF2-40B4-BE49-F238E27FC236}">
                <a16:creationId xmlns:a16="http://schemas.microsoft.com/office/drawing/2014/main" id="{B037D6A8-9972-47B7-A222-B7CE27810F18}"/>
              </a:ext>
            </a:extLst>
          </p:cNvPr>
          <p:cNvSpPr/>
          <p:nvPr/>
        </p:nvSpPr>
        <p:spPr>
          <a:xfrm>
            <a:off x="3359278" y="763530"/>
            <a:ext cx="3493371" cy="1236054"/>
          </a:xfrm>
          <a:prstGeom prst="homePlate">
            <a:avLst/>
          </a:prstGeom>
          <a:solidFill>
            <a:srgbClr val="27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200" dirty="0">
                <a:latin typeface="Times New Roman" panose="02020603050405020304" pitchFamily="18" charset="0"/>
                <a:cs typeface="Times New Roman" panose="02020603050405020304" pitchFamily="18" charset="0"/>
              </a:rPr>
              <a:t>Activitatea A5 - Derularea unor Campanii privind prevenirea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combaterea </a:t>
            </a:r>
            <a:r>
              <a:rPr lang="ro-RO" sz="1200" dirty="0" err="1">
                <a:latin typeface="Times New Roman" panose="02020603050405020304" pitchFamily="18" charset="0"/>
                <a:cs typeface="Times New Roman" panose="02020603050405020304" pitchFamily="18" charset="0"/>
              </a:rPr>
              <a:t>violenţei</a:t>
            </a:r>
            <a:r>
              <a:rPr lang="ro-RO" sz="1200" dirty="0">
                <a:latin typeface="Times New Roman" panose="02020603050405020304" pitchFamily="18" charset="0"/>
                <a:cs typeface="Times New Roman" panose="02020603050405020304" pitchFamily="18" charset="0"/>
              </a:rPr>
              <a:t> domestice</a:t>
            </a:r>
          </a:p>
        </p:txBody>
      </p:sp>
      <p:sp>
        <p:nvSpPr>
          <p:cNvPr id="40" name="Rectangle 39">
            <a:extLst>
              <a:ext uri="{FF2B5EF4-FFF2-40B4-BE49-F238E27FC236}">
                <a16:creationId xmlns:a16="http://schemas.microsoft.com/office/drawing/2014/main" id="{24C7D23E-D577-444B-AC5E-81A357A0BDA0}"/>
              </a:ext>
            </a:extLst>
          </p:cNvPr>
          <p:cNvSpPr/>
          <p:nvPr/>
        </p:nvSpPr>
        <p:spPr>
          <a:xfrm>
            <a:off x="3409939" y="2901959"/>
            <a:ext cx="3440699" cy="3016210"/>
          </a:xfrm>
          <a:prstGeom prst="rect">
            <a:avLst/>
          </a:prstGeom>
        </p:spPr>
        <p:txBody>
          <a:bodyPr wrap="square">
            <a:spAutoFit/>
          </a:bodyPr>
          <a:lstStyle/>
          <a:p>
            <a:r>
              <a:rPr lang="ro-RO" sz="1400" dirty="0">
                <a:latin typeface="Times New Roman" panose="02020603050405020304" pitchFamily="18" charset="0"/>
                <a:cs typeface="Times New Roman" panose="02020603050405020304" pitchFamily="18" charset="0"/>
              </a:rPr>
              <a:t>Martie 2019 -  Februarie 2023</a:t>
            </a:r>
          </a:p>
          <a:p>
            <a:endParaRPr lang="ro-RO" sz="1100" dirty="0">
              <a:latin typeface="Times New Roman" panose="02020603050405020304" pitchFamily="18" charset="0"/>
              <a:cs typeface="Times New Roman" panose="02020603050405020304" pitchFamily="18" charset="0"/>
            </a:endParaRPr>
          </a:p>
          <a:p>
            <a:pPr algn="just"/>
            <a:r>
              <a:rPr lang="ro-RO" sz="1100" dirty="0">
                <a:latin typeface="Times New Roman" panose="02020603050405020304" pitchFamily="18" charset="0"/>
                <a:cs typeface="Times New Roman" panose="02020603050405020304" pitchFamily="18" charset="0"/>
              </a:rPr>
              <a:t>În cadrul </a:t>
            </a:r>
            <a:r>
              <a:rPr lang="ro-RO" sz="1100" dirty="0" err="1">
                <a:latin typeface="Times New Roman" panose="02020603050405020304" pitchFamily="18" charset="0"/>
                <a:cs typeface="Times New Roman" panose="02020603050405020304" pitchFamily="18" charset="0"/>
              </a:rPr>
              <a:t>subactivităţii</a:t>
            </a:r>
            <a:r>
              <a:rPr lang="ro-RO" sz="1100" dirty="0">
                <a:latin typeface="Times New Roman" panose="02020603050405020304" pitchFamily="18" charset="0"/>
                <a:cs typeface="Times New Roman" panose="02020603050405020304" pitchFamily="18" charset="0"/>
              </a:rPr>
              <a:t> vor fi realizate evenimente/campanii de informare prin intermediul </a:t>
            </a:r>
            <a:r>
              <a:rPr lang="ro-RO" sz="1100" dirty="0" err="1">
                <a:latin typeface="Times New Roman" panose="02020603050405020304" pitchFamily="18" charset="0"/>
                <a:cs typeface="Times New Roman" panose="02020603050405020304" pitchFamily="18" charset="0"/>
              </a:rPr>
              <a:t>autorităţilor</a:t>
            </a:r>
            <a:r>
              <a:rPr lang="ro-RO" sz="1100" dirty="0">
                <a:latin typeface="Times New Roman" panose="02020603050405020304" pitchFamily="18" charset="0"/>
                <a:cs typeface="Times New Roman" panose="02020603050405020304" pitchFamily="18" charset="0"/>
              </a:rPr>
              <a:t> locale. În cadrul campaniilor vor fi transmise o serie de mesaje cu privire la atitudinile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comportamentele non-violente, la necesitatea reducerii </a:t>
            </a:r>
            <a:r>
              <a:rPr lang="ro-RO" sz="1100" dirty="0" err="1">
                <a:latin typeface="Times New Roman" panose="02020603050405020304" pitchFamily="18" charset="0"/>
                <a:cs typeface="Times New Roman" panose="02020603050405020304" pitchFamily="18" charset="0"/>
              </a:rPr>
              <a:t>inegalităţilor</a:t>
            </a:r>
            <a:r>
              <a:rPr lang="ro-RO" sz="1100" dirty="0">
                <a:latin typeface="Times New Roman" panose="02020603050405020304" pitchFamily="18" charset="0"/>
                <a:cs typeface="Times New Roman" panose="02020603050405020304" pitchFamily="18" charset="0"/>
              </a:rPr>
              <a:t> de gen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a fenomenului </a:t>
            </a:r>
            <a:r>
              <a:rPr lang="ro-RO" sz="1100" dirty="0" err="1">
                <a:latin typeface="Times New Roman" panose="02020603050405020304" pitchFamily="18" charset="0"/>
                <a:cs typeface="Times New Roman" panose="02020603050405020304" pitchFamily="18" charset="0"/>
              </a:rPr>
              <a:t>violenţei</a:t>
            </a:r>
            <a:r>
              <a:rPr lang="ro-RO" sz="1100" dirty="0">
                <a:latin typeface="Times New Roman" panose="02020603050405020304" pitchFamily="18" charset="0"/>
                <a:cs typeface="Times New Roman" panose="02020603050405020304" pitchFamily="18" charset="0"/>
              </a:rPr>
              <a:t> domestice, adresate atât publicului larg, dar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a:t>
            </a:r>
            <a:r>
              <a:rPr lang="ro-RO" sz="1100" dirty="0" err="1">
                <a:latin typeface="Times New Roman" panose="02020603050405020304" pitchFamily="18" charset="0"/>
                <a:cs typeface="Times New Roman" panose="02020603050405020304" pitchFamily="18" charset="0"/>
              </a:rPr>
              <a:t>profesioniştilor</a:t>
            </a:r>
            <a:r>
              <a:rPr lang="ro-RO" sz="1100" dirty="0">
                <a:latin typeface="Times New Roman" panose="02020603050405020304" pitchFamily="18" charset="0"/>
                <a:cs typeface="Times New Roman" panose="02020603050405020304" pitchFamily="18" charset="0"/>
              </a:rPr>
              <a:t> din </a:t>
            </a:r>
            <a:r>
              <a:rPr lang="ro-RO" sz="1100" dirty="0" err="1">
                <a:latin typeface="Times New Roman" panose="02020603050405020304" pitchFamily="18" charset="0"/>
                <a:cs typeface="Times New Roman" panose="02020603050405020304" pitchFamily="18" charset="0"/>
              </a:rPr>
              <a:t>autorităţile</a:t>
            </a:r>
            <a:r>
              <a:rPr lang="ro-RO" sz="1100" dirty="0">
                <a:latin typeface="Times New Roman" panose="02020603050405020304" pitchFamily="18" charset="0"/>
                <a:cs typeface="Times New Roman" panose="02020603050405020304" pitchFamily="18" charset="0"/>
              </a:rPr>
              <a:t>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a:t>
            </a:r>
            <a:r>
              <a:rPr lang="ro-RO" sz="1100" dirty="0" err="1">
                <a:latin typeface="Times New Roman" panose="02020603050405020304" pitchFamily="18" charset="0"/>
                <a:cs typeface="Times New Roman" panose="02020603050405020304" pitchFamily="18" charset="0"/>
              </a:rPr>
              <a:t>instituţiile</a:t>
            </a:r>
            <a:r>
              <a:rPr lang="ro-RO" sz="1100" dirty="0">
                <a:latin typeface="Times New Roman" panose="02020603050405020304" pitchFamily="18" charset="0"/>
                <a:cs typeface="Times New Roman" panose="02020603050405020304" pitchFamily="18" charset="0"/>
              </a:rPr>
              <a:t> publice, victime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a:t>
            </a:r>
            <a:r>
              <a:rPr lang="ro-RO" sz="1100" dirty="0" err="1">
                <a:latin typeface="Times New Roman" panose="02020603050405020304" pitchFamily="18" charset="0"/>
                <a:cs typeface="Times New Roman" panose="02020603050405020304" pitchFamily="18" charset="0"/>
              </a:rPr>
              <a:t>potenţiale</a:t>
            </a:r>
            <a:r>
              <a:rPr lang="ro-RO" sz="1100" dirty="0">
                <a:latin typeface="Times New Roman" panose="02020603050405020304" pitchFamily="18" charset="0"/>
                <a:cs typeface="Times New Roman" panose="02020603050405020304" pitchFamily="18" charset="0"/>
              </a:rPr>
              <a:t> victime, societatea civilă, etc., determinând astfel </a:t>
            </a:r>
            <a:r>
              <a:rPr lang="ro-RO" sz="1100" dirty="0" err="1">
                <a:latin typeface="Times New Roman" panose="02020603050405020304" pitchFamily="18" charset="0"/>
                <a:cs typeface="Times New Roman" panose="02020603050405020304" pitchFamily="18" charset="0"/>
              </a:rPr>
              <a:t>creşterea</a:t>
            </a:r>
            <a:r>
              <a:rPr lang="ro-RO" sz="1100" dirty="0">
                <a:latin typeface="Times New Roman" panose="02020603050405020304" pitchFamily="18" charset="0"/>
                <a:cs typeface="Times New Roman" panose="02020603050405020304" pitchFamily="18" charset="0"/>
              </a:rPr>
              <a:t> gradului de </a:t>
            </a:r>
            <a:r>
              <a:rPr lang="ro-RO" sz="1100" dirty="0" err="1">
                <a:latin typeface="Times New Roman" panose="02020603050405020304" pitchFamily="18" charset="0"/>
                <a:cs typeface="Times New Roman" panose="02020603050405020304" pitchFamily="18" charset="0"/>
              </a:rPr>
              <a:t>conştientizare</a:t>
            </a:r>
            <a:r>
              <a:rPr lang="ro-RO" sz="1100" dirty="0">
                <a:latin typeface="Times New Roman" panose="02020603050405020304" pitchFamily="18" charset="0"/>
                <a:cs typeface="Times New Roman" panose="02020603050405020304" pitchFamily="18" charset="0"/>
              </a:rPr>
              <a:t> a efectelor negative ale </a:t>
            </a:r>
            <a:r>
              <a:rPr lang="ro-RO" sz="1100" dirty="0" err="1">
                <a:latin typeface="Times New Roman" panose="02020603050405020304" pitchFamily="18" charset="0"/>
                <a:cs typeface="Times New Roman" panose="02020603050405020304" pitchFamily="18" charset="0"/>
              </a:rPr>
              <a:t>violenţei</a:t>
            </a:r>
            <a:r>
              <a:rPr lang="ro-RO" sz="1100" dirty="0">
                <a:latin typeface="Times New Roman" panose="02020603050405020304" pitchFamily="18" charset="0"/>
                <a:cs typeface="Times New Roman" panose="02020603050405020304" pitchFamily="18" charset="0"/>
              </a:rPr>
              <a:t> domestice, o mai bună informare, sensibilizare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a:t>
            </a:r>
            <a:r>
              <a:rPr lang="ro-RO" sz="1100" dirty="0" err="1">
                <a:latin typeface="Times New Roman" panose="02020603050405020304" pitchFamily="18" charset="0"/>
                <a:cs typeface="Times New Roman" panose="02020603050405020304" pitchFamily="18" charset="0"/>
              </a:rPr>
              <a:t>conştientizare</a:t>
            </a:r>
            <a:r>
              <a:rPr lang="ro-RO" sz="1100" dirty="0">
                <a:latin typeface="Times New Roman" panose="02020603050405020304" pitchFamily="18" charset="0"/>
                <a:cs typeface="Times New Roman" panose="02020603050405020304" pitchFamily="18" charset="0"/>
              </a:rPr>
              <a:t> a întregii </a:t>
            </a:r>
            <a:r>
              <a:rPr lang="ro-RO" sz="1100" dirty="0" err="1">
                <a:latin typeface="Times New Roman" panose="02020603050405020304" pitchFamily="18" charset="0"/>
                <a:cs typeface="Times New Roman" panose="02020603050405020304" pitchFamily="18" charset="0"/>
              </a:rPr>
              <a:t>societăţi</a:t>
            </a:r>
            <a:r>
              <a:rPr lang="ro-RO" sz="1100" dirty="0">
                <a:latin typeface="Times New Roman" panose="02020603050405020304" pitchFamily="18" charset="0"/>
                <a:cs typeface="Times New Roman" panose="02020603050405020304" pitchFamily="18" charset="0"/>
              </a:rPr>
              <a:t> asupra </a:t>
            </a:r>
            <a:r>
              <a:rPr lang="ro-RO" sz="1100" dirty="0" err="1">
                <a:latin typeface="Times New Roman" panose="02020603050405020304" pitchFamily="18" charset="0"/>
                <a:cs typeface="Times New Roman" panose="02020603050405020304" pitchFamily="18" charset="0"/>
              </a:rPr>
              <a:t>egalităţii</a:t>
            </a:r>
            <a:r>
              <a:rPr lang="ro-RO" sz="1100" dirty="0">
                <a:latin typeface="Times New Roman" panose="02020603050405020304" pitchFamily="18" charset="0"/>
                <a:cs typeface="Times New Roman" panose="02020603050405020304" pitchFamily="18" charset="0"/>
              </a:rPr>
              <a:t> de gen, a drepturilor omului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dezvoltarea unor atitudini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comportamente non-violente în rândul </a:t>
            </a:r>
            <a:r>
              <a:rPr lang="ro-RO" sz="1100" dirty="0" err="1">
                <a:latin typeface="Times New Roman" panose="02020603050405020304" pitchFamily="18" charset="0"/>
                <a:cs typeface="Times New Roman" panose="02020603050405020304" pitchFamily="18" charset="0"/>
              </a:rPr>
              <a:t>populaţiei</a:t>
            </a:r>
            <a:r>
              <a:rPr lang="ro-RO" sz="1100" dirty="0">
                <a:latin typeface="Times New Roman" panose="02020603050405020304" pitchFamily="18" charset="0"/>
                <a:cs typeface="Times New Roman" panose="02020603050405020304" pitchFamily="18" charset="0"/>
              </a:rPr>
              <a:t>.</a:t>
            </a:r>
          </a:p>
        </p:txBody>
      </p:sp>
      <p:sp>
        <p:nvSpPr>
          <p:cNvPr id="41" name="Rectangle 40">
            <a:extLst>
              <a:ext uri="{FF2B5EF4-FFF2-40B4-BE49-F238E27FC236}">
                <a16:creationId xmlns:a16="http://schemas.microsoft.com/office/drawing/2014/main" id="{12A14E5D-73CE-4206-8BE4-99B6B2753403}"/>
              </a:ext>
            </a:extLst>
          </p:cNvPr>
          <p:cNvSpPr/>
          <p:nvPr/>
        </p:nvSpPr>
        <p:spPr>
          <a:xfrm>
            <a:off x="6829625" y="2083744"/>
            <a:ext cx="3373501" cy="774443"/>
          </a:xfrm>
          <a:prstGeom prst="rect">
            <a:avLst/>
          </a:prstGeom>
        </p:spPr>
        <p:txBody>
          <a:bodyPr wrap="square">
            <a:spAutoFit/>
          </a:bodyPr>
          <a:lstStyle/>
          <a:p>
            <a:pPr algn="just">
              <a:lnSpc>
                <a:spcPct val="107000"/>
              </a:lnSpc>
              <a:spcAft>
                <a:spcPts val="800"/>
              </a:spcAft>
            </a:pPr>
            <a:r>
              <a:rPr lang="ro-RO" sz="1200" dirty="0" err="1">
                <a:latin typeface="Times New Roman" panose="02020603050405020304" pitchFamily="18" charset="0"/>
                <a:ea typeface="Calibri" panose="020F0502020204030204" pitchFamily="34" charset="0"/>
                <a:cs typeface="Times New Roman" panose="02020603050405020304" pitchFamily="18" charset="0"/>
              </a:rPr>
              <a:t>Subactivitatea</a:t>
            </a:r>
            <a:r>
              <a:rPr lang="ro-RO" sz="1200" dirty="0">
                <a:latin typeface="Times New Roman" panose="02020603050405020304" pitchFamily="18" charset="0"/>
                <a:ea typeface="Calibri" panose="020F0502020204030204" pitchFamily="34"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6.1 - </a:t>
            </a:r>
            <a:r>
              <a:rPr lang="ro-RO" sz="1200" dirty="0" err="1">
                <a:latin typeface="Times New Roman" panose="02020603050405020304" pitchFamily="18" charset="0"/>
                <a:cs typeface="Times New Roman" panose="02020603050405020304" pitchFamily="18" charset="0"/>
              </a:rPr>
              <a:t>Activităţi</a:t>
            </a:r>
            <a:r>
              <a:rPr lang="ro-RO" sz="1200" dirty="0">
                <a:latin typeface="Times New Roman" panose="02020603050405020304" pitchFamily="18" charset="0"/>
                <a:cs typeface="Times New Roman" panose="02020603050405020304" pitchFamily="18" charset="0"/>
              </a:rPr>
              <a:t> care vizează informarea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publicitatea proiectului</a:t>
            </a:r>
          </a:p>
          <a:p>
            <a:pPr algn="just">
              <a:lnSpc>
                <a:spcPct val="107000"/>
              </a:lnSpc>
              <a:spcAft>
                <a:spcPts val="800"/>
              </a:spcAft>
            </a:pP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Oval 5">
            <a:extLst>
              <a:ext uri="{FF2B5EF4-FFF2-40B4-BE49-F238E27FC236}">
                <a16:creationId xmlns:a16="http://schemas.microsoft.com/office/drawing/2014/main" id="{914A5DF3-D92C-460E-B15F-5E1D510C5B76}"/>
              </a:ext>
            </a:extLst>
          </p:cNvPr>
          <p:cNvSpPr/>
          <p:nvPr/>
        </p:nvSpPr>
        <p:spPr>
          <a:xfrm rot="16200000">
            <a:off x="7382755" y="3003321"/>
            <a:ext cx="5763954" cy="1120186"/>
          </a:xfrm>
          <a:custGeom>
            <a:avLst/>
            <a:gdLst>
              <a:gd name="connsiteX0" fmla="*/ 0 w 5410200"/>
              <a:gd name="connsiteY0" fmla="*/ 990600 h 1981200"/>
              <a:gd name="connsiteX1" fmla="*/ 2705100 w 5410200"/>
              <a:gd name="connsiteY1" fmla="*/ 0 h 1981200"/>
              <a:gd name="connsiteX2" fmla="*/ 5410200 w 5410200"/>
              <a:gd name="connsiteY2" fmla="*/ 990600 h 1981200"/>
              <a:gd name="connsiteX3" fmla="*/ 2705100 w 5410200"/>
              <a:gd name="connsiteY3" fmla="*/ 1981200 h 1981200"/>
              <a:gd name="connsiteX4" fmla="*/ 0 w 5410200"/>
              <a:gd name="connsiteY4" fmla="*/ 990600 h 1981200"/>
              <a:gd name="connsiteX0" fmla="*/ 2 w 5410202"/>
              <a:gd name="connsiteY0" fmla="*/ 990600 h 2298700"/>
              <a:gd name="connsiteX1" fmla="*/ 2705102 w 5410202"/>
              <a:gd name="connsiteY1" fmla="*/ 0 h 2298700"/>
              <a:gd name="connsiteX2" fmla="*/ 5410202 w 5410202"/>
              <a:gd name="connsiteY2" fmla="*/ 990600 h 2298700"/>
              <a:gd name="connsiteX3" fmla="*/ 2717802 w 5410202"/>
              <a:gd name="connsiteY3" fmla="*/ 2298700 h 2298700"/>
              <a:gd name="connsiteX4" fmla="*/ 2 w 5410202"/>
              <a:gd name="connsiteY4" fmla="*/ 990600 h 229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2" h="2298700">
                <a:moveTo>
                  <a:pt x="2" y="990600"/>
                </a:moveTo>
                <a:cubicBezTo>
                  <a:pt x="-2115" y="607483"/>
                  <a:pt x="1211117" y="0"/>
                  <a:pt x="2705102" y="0"/>
                </a:cubicBezTo>
                <a:cubicBezTo>
                  <a:pt x="4199087" y="0"/>
                  <a:pt x="5410202" y="443507"/>
                  <a:pt x="5410202" y="990600"/>
                </a:cubicBezTo>
                <a:cubicBezTo>
                  <a:pt x="5410202" y="1537693"/>
                  <a:pt x="4211787" y="2298700"/>
                  <a:pt x="2717802" y="2298700"/>
                </a:cubicBezTo>
                <a:cubicBezTo>
                  <a:pt x="1223817" y="2298700"/>
                  <a:pt x="2119" y="1373717"/>
                  <a:pt x="2" y="990600"/>
                </a:cubicBezTo>
                <a:close/>
              </a:path>
            </a:pathLst>
          </a:custGeom>
          <a:solidFill>
            <a:schemeClr val="bg1">
              <a:lumMod val="50000"/>
              <a:alpha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0">
              <a:defRPr/>
            </a:pPr>
            <a:endParaRPr lang="en-US" sz="1250" dirty="0">
              <a:solidFill>
                <a:prstClr val="white"/>
              </a:solidFill>
              <a:latin typeface="Calibri" panose="020F0502020204030204"/>
            </a:endParaRPr>
          </a:p>
        </p:txBody>
      </p:sp>
      <p:sp>
        <p:nvSpPr>
          <p:cNvPr id="46" name="Rectangle 45">
            <a:extLst>
              <a:ext uri="{FF2B5EF4-FFF2-40B4-BE49-F238E27FC236}">
                <a16:creationId xmlns:a16="http://schemas.microsoft.com/office/drawing/2014/main" id="{E50AC649-417B-4427-89C2-D95C7D0DB4ED}"/>
              </a:ext>
            </a:extLst>
          </p:cNvPr>
          <p:cNvSpPr/>
          <p:nvPr/>
        </p:nvSpPr>
        <p:spPr>
          <a:xfrm>
            <a:off x="6828000" y="2904726"/>
            <a:ext cx="3353864" cy="3185487"/>
          </a:xfrm>
          <a:prstGeom prst="rect">
            <a:avLst/>
          </a:prstGeom>
        </p:spPr>
        <p:txBody>
          <a:bodyPr wrap="square">
            <a:spAutoFit/>
          </a:bodyPr>
          <a:lstStyle/>
          <a:p>
            <a:r>
              <a:rPr lang="ro-RO" sz="1400" dirty="0">
                <a:latin typeface="Times New Roman" panose="02020603050405020304" pitchFamily="18" charset="0"/>
                <a:cs typeface="Times New Roman" panose="02020603050405020304" pitchFamily="18" charset="0"/>
              </a:rPr>
              <a:t>Martie 2019 -  Februarie 2023</a:t>
            </a:r>
          </a:p>
          <a:p>
            <a:endParaRPr lang="ro-RO" sz="1100" dirty="0">
              <a:latin typeface="Times New Roman" panose="02020603050405020304" pitchFamily="18" charset="0"/>
              <a:cs typeface="Times New Roman" panose="02020603050405020304" pitchFamily="18" charset="0"/>
            </a:endParaRPr>
          </a:p>
          <a:p>
            <a:pPr algn="just"/>
            <a:r>
              <a:rPr lang="ro-RO" sz="1100" dirty="0">
                <a:latin typeface="Times New Roman" panose="02020603050405020304" pitchFamily="18" charset="0"/>
                <a:cs typeface="Times New Roman" panose="02020603050405020304" pitchFamily="18" charset="0"/>
              </a:rPr>
              <a:t>În cadrul proiectului se va elabora un plan al </a:t>
            </a:r>
            <a:r>
              <a:rPr lang="ro-RO" sz="1100" dirty="0" err="1">
                <a:latin typeface="Times New Roman" panose="02020603050405020304" pitchFamily="18" charset="0"/>
                <a:cs typeface="Times New Roman" panose="02020603050405020304" pitchFamily="18" charset="0"/>
              </a:rPr>
              <a:t>activităţii</a:t>
            </a:r>
            <a:r>
              <a:rPr lang="ro-RO" sz="1100" dirty="0">
                <a:latin typeface="Times New Roman" panose="02020603050405020304" pitchFamily="18" charset="0"/>
                <a:cs typeface="Times New Roman" panose="02020603050405020304" pitchFamily="18" charset="0"/>
              </a:rPr>
              <a:t> de informare, publicitate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vizibilitate, cu respectarea prevederilor manualului furnizat de </a:t>
            </a:r>
            <a:r>
              <a:rPr lang="ro-RO" sz="1100" dirty="0" err="1">
                <a:latin typeface="Times New Roman" panose="02020603050405020304" pitchFamily="18" charset="0"/>
                <a:cs typeface="Times New Roman" panose="02020603050405020304" pitchFamily="18" charset="0"/>
              </a:rPr>
              <a:t>finanţator</a:t>
            </a:r>
            <a:r>
              <a:rPr lang="ro-RO" sz="1100" dirty="0">
                <a:latin typeface="Times New Roman" panose="02020603050405020304" pitchFamily="18" charset="0"/>
                <a:cs typeface="Times New Roman" panose="02020603050405020304" pitchFamily="18" charset="0"/>
              </a:rPr>
              <a:t>. Planul va cuprinde cel </a:t>
            </a:r>
            <a:r>
              <a:rPr lang="ro-RO" sz="1100" dirty="0" err="1">
                <a:latin typeface="Times New Roman" panose="02020603050405020304" pitchFamily="18" charset="0"/>
                <a:cs typeface="Times New Roman" panose="02020603050405020304" pitchFamily="18" charset="0"/>
              </a:rPr>
              <a:t>puţin</a:t>
            </a:r>
            <a:r>
              <a:rPr lang="ro-RO" sz="1100" dirty="0">
                <a:latin typeface="Times New Roman" panose="02020603050405020304" pitchFamily="18" charset="0"/>
                <a:cs typeface="Times New Roman" panose="02020603050405020304" pitchFamily="18" charset="0"/>
              </a:rPr>
              <a:t> </a:t>
            </a:r>
            <a:r>
              <a:rPr lang="ro-RO" sz="1100" dirty="0" err="1">
                <a:latin typeface="Times New Roman" panose="02020603050405020304" pitchFamily="18" charset="0"/>
                <a:cs typeface="Times New Roman" panose="02020603050405020304" pitchFamily="18" charset="0"/>
              </a:rPr>
              <a:t>activităţile</a:t>
            </a:r>
            <a:r>
              <a:rPr lang="ro-RO" sz="1100" dirty="0">
                <a:latin typeface="Times New Roman" panose="02020603050405020304" pitchFamily="18" charset="0"/>
                <a:cs typeface="Times New Roman" panose="02020603050405020304" pitchFamily="18" charset="0"/>
              </a:rPr>
              <a:t> propuse în proiect Toate evenimentele prevăzute în cadrul </a:t>
            </a:r>
            <a:r>
              <a:rPr lang="ro-RO" sz="1100" dirty="0" err="1">
                <a:latin typeface="Times New Roman" panose="02020603050405020304" pitchFamily="18" charset="0"/>
                <a:cs typeface="Times New Roman" panose="02020603050405020304" pitchFamily="18" charset="0"/>
              </a:rPr>
              <a:t>activităţilor</a:t>
            </a:r>
            <a:r>
              <a:rPr lang="ro-RO" sz="1100" dirty="0">
                <a:latin typeface="Times New Roman" panose="02020603050405020304" pitchFamily="18" charset="0"/>
                <a:cs typeface="Times New Roman" panose="02020603050405020304" pitchFamily="18" charset="0"/>
              </a:rPr>
              <a:t> vor beneficia de </a:t>
            </a:r>
            <a:r>
              <a:rPr lang="ro-RO" sz="1100" dirty="0" err="1">
                <a:latin typeface="Times New Roman" panose="02020603050405020304" pitchFamily="18" charset="0"/>
                <a:cs typeface="Times New Roman" panose="02020603050405020304" pitchFamily="18" charset="0"/>
              </a:rPr>
              <a:t>acţiuni</a:t>
            </a:r>
            <a:r>
              <a:rPr lang="ro-RO" sz="1100" dirty="0">
                <a:latin typeface="Times New Roman" panose="02020603050405020304" pitchFamily="18" charset="0"/>
                <a:cs typeface="Times New Roman" panose="02020603050405020304" pitchFamily="18" charset="0"/>
              </a:rPr>
              <a:t> de vizibilitate prin comunicate de presă, materiale publicate în media, pe site-ul realizat în cadrul proiectului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pe site-ul ANES. Se vor construi </a:t>
            </a:r>
            <a:r>
              <a:rPr lang="ro-RO" sz="1100" dirty="0" err="1">
                <a:latin typeface="Times New Roman" panose="02020603050405020304" pitchFamily="18" charset="0"/>
                <a:cs typeface="Times New Roman" panose="02020603050405020304" pitchFamily="18" charset="0"/>
              </a:rPr>
              <a:t>secţiuni</a:t>
            </a:r>
            <a:r>
              <a:rPr lang="ro-RO" sz="1100" dirty="0">
                <a:latin typeface="Times New Roman" panose="02020603050405020304" pitchFamily="18" charset="0"/>
                <a:cs typeface="Times New Roman" panose="02020603050405020304" pitchFamily="18" charset="0"/>
              </a:rPr>
              <a:t> dedicate proiectului unde vor fi postate toate </a:t>
            </a:r>
            <a:r>
              <a:rPr lang="ro-RO" sz="1100" dirty="0" err="1">
                <a:latin typeface="Times New Roman" panose="02020603050405020304" pitchFamily="18" charset="0"/>
                <a:cs typeface="Times New Roman" panose="02020603050405020304" pitchFamily="18" charset="0"/>
              </a:rPr>
              <a:t>informaţiile</a:t>
            </a:r>
            <a:r>
              <a:rPr lang="ro-RO" sz="1100" dirty="0">
                <a:latin typeface="Times New Roman" panose="02020603050405020304" pitchFamily="18" charset="0"/>
                <a:cs typeface="Times New Roman" panose="02020603050405020304" pitchFamily="18" charset="0"/>
              </a:rPr>
              <a:t> legate de implementarea proiectului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evenimentele promovate în cadrul acestuia, precum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a:t>
            </a:r>
            <a:r>
              <a:rPr lang="ro-RO" sz="1100" dirty="0" err="1">
                <a:latin typeface="Times New Roman" panose="02020603050405020304" pitchFamily="18" charset="0"/>
                <a:cs typeface="Times New Roman" panose="02020603050405020304" pitchFamily="18" charset="0"/>
              </a:rPr>
              <a:t>informaţii</a:t>
            </a:r>
            <a:r>
              <a:rPr lang="ro-RO" sz="1100" dirty="0">
                <a:latin typeface="Times New Roman" panose="02020603050405020304" pitchFamily="18" charset="0"/>
                <a:cs typeface="Times New Roman" panose="02020603050405020304" pitchFamily="18" charset="0"/>
              </a:rPr>
              <a:t> cu privire la linia de </a:t>
            </a:r>
            <a:r>
              <a:rPr lang="ro-RO" sz="1100" dirty="0" err="1">
                <a:latin typeface="Times New Roman" panose="02020603050405020304" pitchFamily="18" charset="0"/>
                <a:cs typeface="Times New Roman" panose="02020603050405020304" pitchFamily="18" charset="0"/>
              </a:rPr>
              <a:t>finanţare</a:t>
            </a:r>
            <a:r>
              <a:rPr lang="ro-RO" sz="1100" dirty="0">
                <a:latin typeface="Times New Roman" panose="02020603050405020304" pitchFamily="18" charset="0"/>
                <a:cs typeface="Times New Roman" panose="02020603050405020304" pitchFamily="18" charset="0"/>
              </a:rPr>
              <a:t>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a:t>
            </a:r>
            <a:r>
              <a:rPr lang="ro-RO" sz="1100" dirty="0" err="1">
                <a:latin typeface="Times New Roman" panose="02020603050405020304" pitchFamily="18" charset="0"/>
                <a:cs typeface="Times New Roman" panose="02020603050405020304" pitchFamily="18" charset="0"/>
              </a:rPr>
              <a:t>finanţator</a:t>
            </a:r>
            <a:r>
              <a:rPr lang="ro-RO" sz="1100" dirty="0">
                <a:latin typeface="Times New Roman" panose="02020603050405020304" pitchFamily="18" charset="0"/>
                <a:cs typeface="Times New Roman" panose="02020603050405020304" pitchFamily="18" charset="0"/>
              </a:rPr>
              <a:t>. Se va avea în vedere, totodată, actualizarea paginii de Facebook a proiectului, precum </a:t>
            </a:r>
            <a:r>
              <a:rPr lang="ro-RO" sz="1100" dirty="0" err="1">
                <a:latin typeface="Times New Roman" panose="02020603050405020304" pitchFamily="18" charset="0"/>
                <a:cs typeface="Times New Roman" panose="02020603050405020304" pitchFamily="18" charset="0"/>
              </a:rPr>
              <a:t>şi</a:t>
            </a:r>
            <a:r>
              <a:rPr lang="ro-RO" sz="1100" dirty="0">
                <a:latin typeface="Times New Roman" panose="02020603050405020304" pitchFamily="18" charset="0"/>
                <a:cs typeface="Times New Roman" panose="02020603050405020304" pitchFamily="18" charset="0"/>
              </a:rPr>
              <a:t> a site-ului proiectului pe toata durata implementării acestuia, cu privire la stadiul </a:t>
            </a:r>
            <a:r>
              <a:rPr lang="ro-RO" sz="1100" dirty="0" err="1">
                <a:latin typeface="Times New Roman" panose="02020603050405020304" pitchFamily="18" charset="0"/>
                <a:cs typeface="Times New Roman" panose="02020603050405020304" pitchFamily="18" charset="0"/>
              </a:rPr>
              <a:t>activităţilor</a:t>
            </a:r>
            <a:r>
              <a:rPr lang="ro-RO" sz="1100" dirty="0">
                <a:latin typeface="Times New Roman" panose="02020603050405020304" pitchFamily="18" charset="0"/>
                <a:cs typeface="Times New Roman" panose="02020603050405020304" pitchFamily="18" charset="0"/>
              </a:rPr>
              <a:t>, difuzare spoturi tv si radio.</a:t>
            </a:r>
          </a:p>
        </p:txBody>
      </p:sp>
      <p:sp>
        <p:nvSpPr>
          <p:cNvPr id="47" name="Pentagon 15">
            <a:extLst>
              <a:ext uri="{FF2B5EF4-FFF2-40B4-BE49-F238E27FC236}">
                <a16:creationId xmlns:a16="http://schemas.microsoft.com/office/drawing/2014/main" id="{E3989897-9188-4E7C-95FF-3F3808B36ECF}"/>
              </a:ext>
            </a:extLst>
          </p:cNvPr>
          <p:cNvSpPr/>
          <p:nvPr/>
        </p:nvSpPr>
        <p:spPr>
          <a:xfrm>
            <a:off x="6870523" y="763529"/>
            <a:ext cx="3332603" cy="123605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latin typeface="Times New Roman" panose="02020603050405020304" pitchFamily="18" charset="0"/>
                <a:cs typeface="Times New Roman" panose="02020603050405020304" pitchFamily="18" charset="0"/>
              </a:rPr>
              <a:t>Activitatea  A6 - Informarea și publicitatea proiectului</a:t>
            </a:r>
          </a:p>
        </p:txBody>
      </p:sp>
      <p:sp>
        <p:nvSpPr>
          <p:cNvPr id="4" name="Rectangle 3">
            <a:extLst>
              <a:ext uri="{FF2B5EF4-FFF2-40B4-BE49-F238E27FC236}">
                <a16:creationId xmlns:a16="http://schemas.microsoft.com/office/drawing/2014/main" id="{5CD68EB6-8D57-4B7C-9B1A-012BD9EAAEFC}"/>
              </a:ext>
            </a:extLst>
          </p:cNvPr>
          <p:cNvSpPr/>
          <p:nvPr/>
        </p:nvSpPr>
        <p:spPr>
          <a:xfrm>
            <a:off x="671289" y="2045679"/>
            <a:ext cx="2734584" cy="488790"/>
          </a:xfrm>
          <a:prstGeom prst="rect">
            <a:avLst/>
          </a:prstGeom>
        </p:spPr>
        <p:txBody>
          <a:bodyPr wrap="square">
            <a:spAutoFit/>
          </a:bodyPr>
          <a:lstStyle/>
          <a:p>
            <a:pPr algn="just">
              <a:lnSpc>
                <a:spcPct val="107000"/>
              </a:lnSpc>
              <a:spcAft>
                <a:spcPts val="800"/>
              </a:spcAft>
            </a:pPr>
            <a:r>
              <a:rPr lang="ro-RO" sz="1200" dirty="0" err="1">
                <a:latin typeface="Times New Roman" panose="02020603050405020304" pitchFamily="18" charset="0"/>
                <a:ea typeface="Calibri" panose="020F0502020204030204" pitchFamily="34" charset="0"/>
                <a:cs typeface="Times New Roman" panose="02020603050405020304" pitchFamily="18" charset="0"/>
              </a:rPr>
              <a:t>Subactivitatea</a:t>
            </a:r>
            <a:r>
              <a:rPr lang="ro-RO" sz="1200" dirty="0">
                <a:latin typeface="Times New Roman" panose="02020603050405020304" pitchFamily="18" charset="0"/>
                <a:ea typeface="Calibri" panose="020F0502020204030204" pitchFamily="34" charset="0"/>
                <a:cs typeface="Times New Roman" panose="02020603050405020304" pitchFamily="18" charset="0"/>
              </a:rPr>
              <a:t> 4.1 -  Furnizarea de servicii de consiliere </a:t>
            </a:r>
            <a:r>
              <a:rPr lang="ro-RO" sz="1200" dirty="0" err="1">
                <a:latin typeface="Times New Roman" panose="02020603050405020304" pitchFamily="18" charset="0"/>
                <a:ea typeface="Calibri" panose="020F0502020204030204" pitchFamily="34" charset="0"/>
                <a:cs typeface="Times New Roman" panose="02020603050405020304" pitchFamily="18" charset="0"/>
              </a:rPr>
              <a:t>vocaţională</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5B597B13-164B-4082-819F-DD3E7678B7FF}"/>
              </a:ext>
            </a:extLst>
          </p:cNvPr>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artisticBlur radius="45"/>
                    </a14:imgEffect>
                  </a14:imgLayer>
                </a14:imgProps>
              </a:ext>
              <a:ext uri="{28A0092B-C50C-407E-A947-70E740481C1C}">
                <a14:useLocalDpi xmlns:a14="http://schemas.microsoft.com/office/drawing/2010/main" val="0"/>
              </a:ext>
            </a:extLst>
          </a:blip>
          <a:stretch>
            <a:fillRect/>
          </a:stretch>
        </p:blipFill>
        <p:spPr>
          <a:xfrm>
            <a:off x="10203126" y="2918807"/>
            <a:ext cx="1844089" cy="3230573"/>
          </a:xfrm>
          <a:prstGeom prst="rect">
            <a:avLst/>
          </a:prstGeom>
        </p:spPr>
      </p:pic>
      <p:sp>
        <p:nvSpPr>
          <p:cNvPr id="5" name="Rectangle 4">
            <a:extLst>
              <a:ext uri="{FF2B5EF4-FFF2-40B4-BE49-F238E27FC236}">
                <a16:creationId xmlns:a16="http://schemas.microsoft.com/office/drawing/2014/main" id="{F51C2C4C-62C8-4921-AE7C-C04733B24B5A}"/>
              </a:ext>
            </a:extLst>
          </p:cNvPr>
          <p:cNvSpPr/>
          <p:nvPr/>
        </p:nvSpPr>
        <p:spPr>
          <a:xfrm>
            <a:off x="10203126" y="2933779"/>
            <a:ext cx="1919749" cy="3198696"/>
          </a:xfrm>
          <a:prstGeom prst="rect">
            <a:avLst/>
          </a:prstGeom>
        </p:spPr>
        <p:txBody>
          <a:bodyPr wrap="square">
            <a:spAutoFit/>
          </a:bodyPr>
          <a:lstStyle/>
          <a:p>
            <a:pPr algn="just">
              <a:lnSpc>
                <a:spcPct val="107000"/>
              </a:lnSpc>
              <a:spcAft>
                <a:spcPts val="800"/>
              </a:spcAft>
            </a:pPr>
            <a:r>
              <a:rPr lang="ro-RO" sz="1400" dirty="0">
                <a:latin typeface="Times New Roman" panose="02020603050405020304" pitchFamily="18" charset="0"/>
                <a:cs typeface="Times New Roman" panose="02020603050405020304" pitchFamily="18" charset="0"/>
              </a:rPr>
              <a:t>Martie 2019 -  Februarie 2023</a:t>
            </a:r>
            <a:endParaRPr lang="ro-RO"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o-RO"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Pe întreaga durată de implementare a proiectului prin activitatea managementul proiectului se vor avea în vedere: asigurarea resurselor umane; planificarea eficientă a </a:t>
            </a:r>
            <a:r>
              <a:rPr lang="ro-RO"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activităţilor</a:t>
            </a:r>
            <a:r>
              <a:rPr lang="ro-RO"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inclusiv a resurselor financiare </a:t>
            </a:r>
            <a:r>
              <a:rPr lang="ro-RO"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şi</a:t>
            </a:r>
            <a:r>
              <a:rPr lang="ro-RO"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logistice. Se vor elabora proceduri de lucru specifice </a:t>
            </a:r>
            <a:r>
              <a:rPr lang="ro-RO"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activităţilor</a:t>
            </a:r>
            <a:r>
              <a:rPr lang="ro-RO"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desfăşurate</a:t>
            </a:r>
            <a:r>
              <a:rPr lang="ro-RO"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se va asigura circuitul documentelor/comunicării </a:t>
            </a:r>
            <a:r>
              <a:rPr lang="ro-RO"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interne </a:t>
            </a:r>
            <a:r>
              <a:rPr lang="ro-RO" sz="1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şi</a:t>
            </a:r>
            <a:r>
              <a:rPr lang="ro-RO"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externe, arhivare.</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Pentagon 1">
            <a:extLst>
              <a:ext uri="{FF2B5EF4-FFF2-40B4-BE49-F238E27FC236}">
                <a16:creationId xmlns:a16="http://schemas.microsoft.com/office/drawing/2014/main" id="{A2F82093-9D53-4A91-B54B-0BC83DBE3B5E}"/>
              </a:ext>
            </a:extLst>
          </p:cNvPr>
          <p:cNvSpPr/>
          <p:nvPr/>
        </p:nvSpPr>
        <p:spPr>
          <a:xfrm>
            <a:off x="10191243" y="763530"/>
            <a:ext cx="1756460" cy="1259594"/>
          </a:xfrm>
          <a:prstGeom prst="homePlate">
            <a:avLst/>
          </a:prstGeom>
          <a:solidFill>
            <a:srgbClr val="70A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latin typeface="Times New Roman" panose="02020603050405020304" pitchFamily="18" charset="0"/>
                <a:cs typeface="Times New Roman" panose="02020603050405020304" pitchFamily="18" charset="0"/>
              </a:rPr>
              <a:t>Activitatea A7 - (Activitate transversală)  - Managementul proiectului</a:t>
            </a:r>
          </a:p>
        </p:txBody>
      </p:sp>
      <p:sp>
        <p:nvSpPr>
          <p:cNvPr id="10" name="Rectangle 9">
            <a:extLst>
              <a:ext uri="{FF2B5EF4-FFF2-40B4-BE49-F238E27FC236}">
                <a16:creationId xmlns:a16="http://schemas.microsoft.com/office/drawing/2014/main" id="{34B37DFD-FB0D-46FD-A7DB-A1F784AC030A}"/>
              </a:ext>
            </a:extLst>
          </p:cNvPr>
          <p:cNvSpPr/>
          <p:nvPr/>
        </p:nvSpPr>
        <p:spPr>
          <a:xfrm>
            <a:off x="10191243" y="2036445"/>
            <a:ext cx="1636605" cy="873124"/>
          </a:xfrm>
          <a:prstGeom prst="rect">
            <a:avLst/>
          </a:prstGeom>
        </p:spPr>
        <p:txBody>
          <a:bodyPr wrap="square">
            <a:spAutoFit/>
          </a:bodyPr>
          <a:lstStyle/>
          <a:p>
            <a:pPr algn="just">
              <a:lnSpc>
                <a:spcPct val="107000"/>
              </a:lnSpc>
              <a:spcAft>
                <a:spcPts val="800"/>
              </a:spcAft>
            </a:pPr>
            <a:r>
              <a:rPr lang="ro-RO" sz="1200" dirty="0" err="1">
                <a:latin typeface="Times New Roman" panose="02020603050405020304" pitchFamily="18" charset="0"/>
                <a:ea typeface="Calibri" panose="020F0502020204030204" pitchFamily="34" charset="0"/>
                <a:cs typeface="Times New Roman" panose="02020603050405020304" pitchFamily="18" charset="0"/>
              </a:rPr>
              <a:t>Subactivitatea</a:t>
            </a:r>
            <a:r>
              <a:rPr lang="ro-RO" sz="1200" dirty="0">
                <a:latin typeface="Times New Roman" panose="02020603050405020304" pitchFamily="18" charset="0"/>
                <a:ea typeface="Calibri" panose="020F0502020204030204" pitchFamily="34" charset="0"/>
                <a:cs typeface="Times New Roman" panose="02020603050405020304" pitchFamily="18" charset="0"/>
              </a:rPr>
              <a:t> 7.1. – Activități specifice managementului proiectului</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Oval 5">
            <a:extLst>
              <a:ext uri="{FF2B5EF4-FFF2-40B4-BE49-F238E27FC236}">
                <a16:creationId xmlns:a16="http://schemas.microsoft.com/office/drawing/2014/main" id="{4BF9A859-4CD1-4706-BB96-37D41206E2C2}"/>
              </a:ext>
            </a:extLst>
          </p:cNvPr>
          <p:cNvSpPr/>
          <p:nvPr/>
        </p:nvSpPr>
        <p:spPr>
          <a:xfrm rot="16200000">
            <a:off x="4065069" y="2932045"/>
            <a:ext cx="5810458" cy="1363609"/>
          </a:xfrm>
          <a:custGeom>
            <a:avLst/>
            <a:gdLst>
              <a:gd name="connsiteX0" fmla="*/ 0 w 5410200"/>
              <a:gd name="connsiteY0" fmla="*/ 990600 h 1981200"/>
              <a:gd name="connsiteX1" fmla="*/ 2705100 w 5410200"/>
              <a:gd name="connsiteY1" fmla="*/ 0 h 1981200"/>
              <a:gd name="connsiteX2" fmla="*/ 5410200 w 5410200"/>
              <a:gd name="connsiteY2" fmla="*/ 990600 h 1981200"/>
              <a:gd name="connsiteX3" fmla="*/ 2705100 w 5410200"/>
              <a:gd name="connsiteY3" fmla="*/ 1981200 h 1981200"/>
              <a:gd name="connsiteX4" fmla="*/ 0 w 5410200"/>
              <a:gd name="connsiteY4" fmla="*/ 990600 h 1981200"/>
              <a:gd name="connsiteX0" fmla="*/ 2 w 5410202"/>
              <a:gd name="connsiteY0" fmla="*/ 990600 h 2298700"/>
              <a:gd name="connsiteX1" fmla="*/ 2705102 w 5410202"/>
              <a:gd name="connsiteY1" fmla="*/ 0 h 2298700"/>
              <a:gd name="connsiteX2" fmla="*/ 5410202 w 5410202"/>
              <a:gd name="connsiteY2" fmla="*/ 990600 h 2298700"/>
              <a:gd name="connsiteX3" fmla="*/ 2717802 w 5410202"/>
              <a:gd name="connsiteY3" fmla="*/ 2298700 h 2298700"/>
              <a:gd name="connsiteX4" fmla="*/ 2 w 5410202"/>
              <a:gd name="connsiteY4" fmla="*/ 990600 h 229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2" h="2298700">
                <a:moveTo>
                  <a:pt x="2" y="990600"/>
                </a:moveTo>
                <a:cubicBezTo>
                  <a:pt x="-2115" y="607483"/>
                  <a:pt x="1211117" y="0"/>
                  <a:pt x="2705102" y="0"/>
                </a:cubicBezTo>
                <a:cubicBezTo>
                  <a:pt x="4199087" y="0"/>
                  <a:pt x="5410202" y="443507"/>
                  <a:pt x="5410202" y="990600"/>
                </a:cubicBezTo>
                <a:cubicBezTo>
                  <a:pt x="5410202" y="1537693"/>
                  <a:pt x="4211787" y="2298700"/>
                  <a:pt x="2717802" y="2298700"/>
                </a:cubicBezTo>
                <a:cubicBezTo>
                  <a:pt x="1223817" y="2298700"/>
                  <a:pt x="2119" y="1373717"/>
                  <a:pt x="2" y="990600"/>
                </a:cubicBezTo>
                <a:close/>
              </a:path>
            </a:pathLst>
          </a:custGeom>
          <a:solidFill>
            <a:schemeClr val="bg1">
              <a:lumMod val="50000"/>
              <a:alpha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defRPr/>
            </a:pPr>
            <a:endParaRPr lang="en-US" sz="1500">
              <a:solidFill>
                <a:prstClr val="white"/>
              </a:solidFill>
              <a:latin typeface="Calibri" panose="020F0502020204030204"/>
            </a:endParaRPr>
          </a:p>
        </p:txBody>
      </p:sp>
    </p:spTree>
    <p:extLst>
      <p:ext uri="{BB962C8B-B14F-4D97-AF65-F5344CB8AC3E}">
        <p14:creationId xmlns:p14="http://schemas.microsoft.com/office/powerpoint/2010/main" val="344248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300"/>
                                        <p:tgtEl>
                                          <p:spTgt spid="26"/>
                                        </p:tgtEl>
                                      </p:cBhvr>
                                    </p:animEffect>
                                  </p:childTnLst>
                                </p:cTn>
                              </p:par>
                              <p:par>
                                <p:cTn id="20" presetID="22" presetClass="entr" presetSubtype="8"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300"/>
                                        <p:tgtEl>
                                          <p:spTgt spid="1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300"/>
                                        <p:tgtEl>
                                          <p:spTgt spid="9"/>
                                        </p:tgtEl>
                                      </p:cBhvr>
                                    </p:animEffect>
                                  </p:childTnLst>
                                </p:cTn>
                              </p:par>
                              <p:par>
                                <p:cTn id="27" presetID="2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3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500"/>
                                        <p:tgtEl>
                                          <p:spTgt spid="47"/>
                                        </p:tgtEl>
                                      </p:cBhvr>
                                    </p:animEffect>
                                  </p:childTnLst>
                                </p:cTn>
                              </p:par>
                              <p:par>
                                <p:cTn id="40" presetID="22" presetClass="entr" presetSubtype="8"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3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animBg="1"/>
      <p:bldP spid="30" grpId="0"/>
      <p:bldP spid="38" grpId="0" animBg="1"/>
      <p:bldP spid="47"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263" y="2861940"/>
            <a:ext cx="1953535" cy="392718"/>
          </a:xfrm>
          <a:prstGeom prst="rect">
            <a:avLst/>
          </a:prstGeom>
          <a:solidFill>
            <a:srgbClr val="E54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3" name="Rectangle 2"/>
          <p:cNvSpPr/>
          <p:nvPr/>
        </p:nvSpPr>
        <p:spPr>
          <a:xfrm>
            <a:off x="1381056" y="1474004"/>
            <a:ext cx="714568" cy="1095569"/>
          </a:xfrm>
          <a:prstGeom prst="rect">
            <a:avLst/>
          </a:prstGeom>
          <a:solidFill>
            <a:srgbClr val="E54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4" name="Freeform 3"/>
          <p:cNvSpPr/>
          <p:nvPr/>
        </p:nvSpPr>
        <p:spPr>
          <a:xfrm>
            <a:off x="710101" y="1323747"/>
            <a:ext cx="900313" cy="1147006"/>
          </a:xfrm>
          <a:custGeom>
            <a:avLst/>
            <a:gdLst>
              <a:gd name="connsiteX0" fmla="*/ 0 w 1405720"/>
              <a:gd name="connsiteY0" fmla="*/ 0 h 1487606"/>
              <a:gd name="connsiteX1" fmla="*/ 607326 w 1405720"/>
              <a:gd name="connsiteY1" fmla="*/ 0 h 1487606"/>
              <a:gd name="connsiteX2" fmla="*/ 1405720 w 1405720"/>
              <a:gd name="connsiteY2" fmla="*/ 0 h 1487606"/>
              <a:gd name="connsiteX3" fmla="*/ 1405720 w 1405720"/>
              <a:gd name="connsiteY3" fmla="*/ 1487606 h 1487606"/>
              <a:gd name="connsiteX4" fmla="*/ 607326 w 1405720"/>
              <a:gd name="connsiteY4" fmla="*/ 1487606 h 1487606"/>
              <a:gd name="connsiteX5" fmla="*/ 0 w 1405720"/>
              <a:gd name="connsiteY5" fmla="*/ 1487606 h 1487606"/>
              <a:gd name="connsiteX6" fmla="*/ 607326 w 1405720"/>
              <a:gd name="connsiteY6" fmla="*/ 743803 h 14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720" h="1487606">
                <a:moveTo>
                  <a:pt x="0" y="0"/>
                </a:moveTo>
                <a:lnTo>
                  <a:pt x="607326" y="0"/>
                </a:lnTo>
                <a:lnTo>
                  <a:pt x="1405720" y="0"/>
                </a:lnTo>
                <a:lnTo>
                  <a:pt x="1405720" y="1487606"/>
                </a:lnTo>
                <a:lnTo>
                  <a:pt x="607326" y="1487606"/>
                </a:lnTo>
                <a:lnTo>
                  <a:pt x="0" y="1487606"/>
                </a:lnTo>
                <a:lnTo>
                  <a:pt x="607326" y="743803"/>
                </a:lnTo>
                <a:close/>
              </a:path>
            </a:pathLst>
          </a:custGeom>
          <a:solidFill>
            <a:srgbClr val="F66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   1</a:t>
            </a:r>
          </a:p>
        </p:txBody>
      </p:sp>
      <p:sp>
        <p:nvSpPr>
          <p:cNvPr id="5" name="Rectangle 4"/>
          <p:cNvSpPr/>
          <p:nvPr/>
        </p:nvSpPr>
        <p:spPr>
          <a:xfrm>
            <a:off x="1866266" y="1081987"/>
            <a:ext cx="2627310" cy="1388765"/>
          </a:xfrm>
          <a:prstGeom prst="rect">
            <a:avLst/>
          </a:prstGeom>
          <a:solidFill>
            <a:srgbClr val="F66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latin typeface="Times New Roman" panose="02020603050405020304" pitchFamily="18" charset="0"/>
                <a:cs typeface="Times New Roman" panose="02020603050405020304" pitchFamily="18" charset="0"/>
              </a:rPr>
              <a:t>Identificarea și alocarea spațiului necesar pentru crearea locuinței protejate și a serviciilor integrate complementare, respectiv grup de suport și cabinet de consiliere vocațională pentru victimele violenței domestice;</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6" name="Right Triangle 5"/>
          <p:cNvSpPr/>
          <p:nvPr/>
        </p:nvSpPr>
        <p:spPr>
          <a:xfrm rot="10800000">
            <a:off x="1866266" y="2470756"/>
            <a:ext cx="229358" cy="98821"/>
          </a:xfrm>
          <a:prstGeom prst="rtTriangle">
            <a:avLst/>
          </a:prstGeom>
          <a:solidFill>
            <a:srgbClr val="C02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7" name="Right Triangle 6"/>
          <p:cNvSpPr/>
          <p:nvPr/>
        </p:nvSpPr>
        <p:spPr>
          <a:xfrm rot="10800000" flipH="1">
            <a:off x="1381056" y="2470756"/>
            <a:ext cx="229358" cy="98821"/>
          </a:xfrm>
          <a:prstGeom prst="rtTriangle">
            <a:avLst/>
          </a:prstGeom>
          <a:solidFill>
            <a:srgbClr val="C02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8" name="Parallelogram 7"/>
          <p:cNvSpPr/>
          <p:nvPr/>
        </p:nvSpPr>
        <p:spPr>
          <a:xfrm>
            <a:off x="1866264" y="2469923"/>
            <a:ext cx="2627312" cy="392718"/>
          </a:xfrm>
          <a:prstGeom prst="parallelogram">
            <a:avLst>
              <a:gd name="adj" fmla="val 172283"/>
            </a:avLst>
          </a:prstGeom>
          <a:solidFill>
            <a:srgbClr val="E54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0" name="Rectangle 9"/>
          <p:cNvSpPr/>
          <p:nvPr/>
        </p:nvSpPr>
        <p:spPr>
          <a:xfrm>
            <a:off x="2292596" y="2956897"/>
            <a:ext cx="727415" cy="969887"/>
          </a:xfrm>
          <a:prstGeom prst="rect">
            <a:avLst/>
          </a:prstGeom>
          <a:solidFill>
            <a:srgbClr val="039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1" name="Rectangle 10"/>
          <p:cNvSpPr/>
          <p:nvPr/>
        </p:nvSpPr>
        <p:spPr>
          <a:xfrm>
            <a:off x="1866267" y="2856300"/>
            <a:ext cx="683016" cy="969887"/>
          </a:xfrm>
          <a:prstGeom prst="rect">
            <a:avLst/>
          </a:prstGeom>
          <a:solidFill>
            <a:srgbClr val="21A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2</a:t>
            </a:r>
          </a:p>
        </p:txBody>
      </p:sp>
      <p:sp>
        <p:nvSpPr>
          <p:cNvPr id="12" name="Rectangle 11"/>
          <p:cNvSpPr/>
          <p:nvPr/>
        </p:nvSpPr>
        <p:spPr>
          <a:xfrm>
            <a:off x="2786533" y="2688816"/>
            <a:ext cx="2674544" cy="1137372"/>
          </a:xfrm>
          <a:prstGeom prst="rect">
            <a:avLst/>
          </a:prstGeom>
          <a:solidFill>
            <a:srgbClr val="17A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latin typeface="Times New Roman" panose="02020603050405020304" pitchFamily="18" charset="0"/>
                <a:cs typeface="Times New Roman" panose="02020603050405020304" pitchFamily="18" charset="0"/>
              </a:rPr>
              <a:t>Desemnarea coordonatorului local și a responsabilului financiar din cadrul proiectului pentru crearea și înființarea serviciilor sociale, care vor fi remunerați în cadrul proiectului, conform legislației în vigoare;</a:t>
            </a:r>
          </a:p>
        </p:txBody>
      </p:sp>
      <p:sp>
        <p:nvSpPr>
          <p:cNvPr id="13" name="Right Triangle 12"/>
          <p:cNvSpPr/>
          <p:nvPr/>
        </p:nvSpPr>
        <p:spPr>
          <a:xfrm rot="10800000">
            <a:off x="2786528" y="3826186"/>
            <a:ext cx="233482" cy="100597"/>
          </a:xfrm>
          <a:prstGeom prst="rtTriangle">
            <a:avLst/>
          </a:prstGeom>
          <a:solidFill>
            <a:srgbClr val="027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4" name="Right Triangle 13"/>
          <p:cNvSpPr/>
          <p:nvPr/>
        </p:nvSpPr>
        <p:spPr>
          <a:xfrm rot="10800000" flipH="1">
            <a:off x="2292596" y="3826186"/>
            <a:ext cx="233482" cy="100597"/>
          </a:xfrm>
          <a:prstGeom prst="rtTriangle">
            <a:avLst/>
          </a:prstGeom>
          <a:solidFill>
            <a:srgbClr val="027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5" name="Parallelogram 14"/>
          <p:cNvSpPr/>
          <p:nvPr/>
        </p:nvSpPr>
        <p:spPr>
          <a:xfrm>
            <a:off x="2786528" y="3825339"/>
            <a:ext cx="2674545" cy="399778"/>
          </a:xfrm>
          <a:prstGeom prst="parallelogram">
            <a:avLst>
              <a:gd name="adj" fmla="val 172283"/>
            </a:avLst>
          </a:prstGeom>
          <a:solidFill>
            <a:srgbClr val="0C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7" name="Rectangle 16"/>
          <p:cNvSpPr/>
          <p:nvPr/>
        </p:nvSpPr>
        <p:spPr>
          <a:xfrm>
            <a:off x="2782783" y="4225965"/>
            <a:ext cx="1994567" cy="399778"/>
          </a:xfrm>
          <a:prstGeom prst="rect">
            <a:avLst/>
          </a:prstGeom>
          <a:solidFill>
            <a:srgbClr val="0C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8" name="Rectangle 17"/>
          <p:cNvSpPr/>
          <p:nvPr/>
        </p:nvSpPr>
        <p:spPr>
          <a:xfrm>
            <a:off x="3209117" y="4324288"/>
            <a:ext cx="727415" cy="969887"/>
          </a:xfrm>
          <a:prstGeom prst="rect">
            <a:avLst/>
          </a:prstGeom>
          <a:solidFill>
            <a:srgbClr val="6C8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9" name="Rectangle 18"/>
          <p:cNvSpPr/>
          <p:nvPr/>
        </p:nvSpPr>
        <p:spPr>
          <a:xfrm>
            <a:off x="2782788" y="4223691"/>
            <a:ext cx="683016" cy="969887"/>
          </a:xfrm>
          <a:prstGeom prst="rect">
            <a:avLst/>
          </a:prstGeom>
          <a:solidFill>
            <a:srgbClr val="88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3</a:t>
            </a:r>
          </a:p>
        </p:txBody>
      </p:sp>
      <p:sp>
        <p:nvSpPr>
          <p:cNvPr id="20" name="Rectangle 19"/>
          <p:cNvSpPr/>
          <p:nvPr/>
        </p:nvSpPr>
        <p:spPr>
          <a:xfrm>
            <a:off x="3703054" y="4223691"/>
            <a:ext cx="2674544" cy="969887"/>
          </a:xfrm>
          <a:prstGeom prst="rect">
            <a:avLst/>
          </a:prstGeom>
          <a:solidFill>
            <a:srgbClr val="88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latin typeface="Times New Roman" panose="02020603050405020304" pitchFamily="18" charset="0"/>
                <a:cs typeface="Times New Roman" panose="02020603050405020304" pitchFamily="18" charset="0"/>
              </a:rPr>
              <a:t>Crearea locuinței protejate și a serviciilor integrate complementare constând în grup de suport și cabinet de consiliere vocațională pentru victimele violenței domestice;</a:t>
            </a:r>
          </a:p>
        </p:txBody>
      </p:sp>
      <p:sp>
        <p:nvSpPr>
          <p:cNvPr id="21" name="Right Triangle 20"/>
          <p:cNvSpPr/>
          <p:nvPr/>
        </p:nvSpPr>
        <p:spPr>
          <a:xfrm rot="10800000">
            <a:off x="3703049" y="5193577"/>
            <a:ext cx="233482" cy="100597"/>
          </a:xfrm>
          <a:prstGeom prst="rtTriangle">
            <a:avLst/>
          </a:prstGeom>
          <a:solidFill>
            <a:srgbClr val="49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22" name="Right Triangle 21"/>
          <p:cNvSpPr/>
          <p:nvPr/>
        </p:nvSpPr>
        <p:spPr>
          <a:xfrm rot="10800000" flipH="1">
            <a:off x="3209117" y="5193577"/>
            <a:ext cx="233482" cy="100597"/>
          </a:xfrm>
          <a:prstGeom prst="rtTriangle">
            <a:avLst/>
          </a:prstGeom>
          <a:solidFill>
            <a:srgbClr val="49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23" name="Parallelogram 22"/>
          <p:cNvSpPr/>
          <p:nvPr/>
        </p:nvSpPr>
        <p:spPr>
          <a:xfrm>
            <a:off x="3703048" y="5192730"/>
            <a:ext cx="2674545" cy="399778"/>
          </a:xfrm>
          <a:prstGeom prst="parallelogram">
            <a:avLst>
              <a:gd name="adj" fmla="val 172283"/>
            </a:avLst>
          </a:prstGeom>
          <a:solidFill>
            <a:srgbClr val="6C8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25" name="Rectangle 24"/>
          <p:cNvSpPr/>
          <p:nvPr/>
        </p:nvSpPr>
        <p:spPr>
          <a:xfrm>
            <a:off x="3710850" y="5581810"/>
            <a:ext cx="1994567" cy="399778"/>
          </a:xfrm>
          <a:prstGeom prst="rect">
            <a:avLst/>
          </a:prstGeom>
          <a:solidFill>
            <a:srgbClr val="6C8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26" name="Rectangle 25"/>
          <p:cNvSpPr/>
          <p:nvPr/>
        </p:nvSpPr>
        <p:spPr>
          <a:xfrm>
            <a:off x="4125638" y="5682492"/>
            <a:ext cx="727415" cy="969887"/>
          </a:xfrm>
          <a:prstGeom prst="rect">
            <a:avLst/>
          </a:prstGeom>
          <a:solidFill>
            <a:srgbClr val="D5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27" name="Rectangle 26"/>
          <p:cNvSpPr/>
          <p:nvPr/>
        </p:nvSpPr>
        <p:spPr>
          <a:xfrm>
            <a:off x="3699309" y="5581895"/>
            <a:ext cx="683016" cy="969887"/>
          </a:xfrm>
          <a:prstGeom prst="rect">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4</a:t>
            </a:r>
          </a:p>
        </p:txBody>
      </p:sp>
      <p:sp>
        <p:nvSpPr>
          <p:cNvPr id="28" name="Pentagon 27"/>
          <p:cNvSpPr/>
          <p:nvPr/>
        </p:nvSpPr>
        <p:spPr>
          <a:xfrm>
            <a:off x="4619575" y="5581895"/>
            <a:ext cx="2674544" cy="969887"/>
          </a:xfrm>
          <a:prstGeom prst="homePlate">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latin typeface="Times New Roman" panose="02020603050405020304" pitchFamily="18" charset="0"/>
                <a:cs typeface="Times New Roman" panose="02020603050405020304" pitchFamily="18" charset="0"/>
              </a:rPr>
              <a:t>Desemnarea coordonatorului locuinței protejate, care va fi remunerat în cadrul proiectului, conform legislației în vigoare;</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29" name="Right Triangle 28"/>
          <p:cNvSpPr/>
          <p:nvPr/>
        </p:nvSpPr>
        <p:spPr>
          <a:xfrm rot="10800000">
            <a:off x="4619570" y="6551781"/>
            <a:ext cx="233482" cy="100597"/>
          </a:xfrm>
          <a:prstGeom prst="rtTriangle">
            <a:avLst/>
          </a:prstGeom>
          <a:solidFill>
            <a:srgbClr val="9762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30" name="Right Triangle 29"/>
          <p:cNvSpPr/>
          <p:nvPr/>
        </p:nvSpPr>
        <p:spPr>
          <a:xfrm rot="10800000" flipH="1">
            <a:off x="4125637" y="6551781"/>
            <a:ext cx="233482" cy="100597"/>
          </a:xfrm>
          <a:prstGeom prst="rtTriangle">
            <a:avLst/>
          </a:prstGeom>
          <a:solidFill>
            <a:srgbClr val="9762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63" name="Rectangle 62">
            <a:extLst>
              <a:ext uri="{FF2B5EF4-FFF2-40B4-BE49-F238E27FC236}">
                <a16:creationId xmlns:a16="http://schemas.microsoft.com/office/drawing/2014/main" id="{FFAD98D7-BD8A-4F3C-B797-E19FA9561202}"/>
              </a:ext>
            </a:extLst>
          </p:cNvPr>
          <p:cNvSpPr/>
          <p:nvPr/>
        </p:nvSpPr>
        <p:spPr>
          <a:xfrm>
            <a:off x="6232289" y="2861940"/>
            <a:ext cx="1953535" cy="392718"/>
          </a:xfrm>
          <a:prstGeom prst="rect">
            <a:avLst/>
          </a:prstGeom>
          <a:solidFill>
            <a:srgbClr val="E54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64" name="Rectangle 63">
            <a:extLst>
              <a:ext uri="{FF2B5EF4-FFF2-40B4-BE49-F238E27FC236}">
                <a16:creationId xmlns:a16="http://schemas.microsoft.com/office/drawing/2014/main" id="{2D6E9E91-75F1-4CA3-AA01-E4FE54727953}"/>
              </a:ext>
            </a:extLst>
          </p:cNvPr>
          <p:cNvSpPr/>
          <p:nvPr/>
        </p:nvSpPr>
        <p:spPr>
          <a:xfrm>
            <a:off x="5747082" y="1616815"/>
            <a:ext cx="714568" cy="952758"/>
          </a:xfrm>
          <a:prstGeom prst="rect">
            <a:avLst/>
          </a:prstGeom>
          <a:solidFill>
            <a:srgbClr val="E54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65" name="Freeform 3">
            <a:extLst>
              <a:ext uri="{FF2B5EF4-FFF2-40B4-BE49-F238E27FC236}">
                <a16:creationId xmlns:a16="http://schemas.microsoft.com/office/drawing/2014/main" id="{B34E394A-1B65-48B2-8763-4FD06CB7A5D8}"/>
              </a:ext>
            </a:extLst>
          </p:cNvPr>
          <p:cNvSpPr/>
          <p:nvPr/>
        </p:nvSpPr>
        <p:spPr>
          <a:xfrm>
            <a:off x="5076127" y="1517995"/>
            <a:ext cx="900313" cy="952758"/>
          </a:xfrm>
          <a:custGeom>
            <a:avLst/>
            <a:gdLst>
              <a:gd name="connsiteX0" fmla="*/ 0 w 1405720"/>
              <a:gd name="connsiteY0" fmla="*/ 0 h 1487606"/>
              <a:gd name="connsiteX1" fmla="*/ 607326 w 1405720"/>
              <a:gd name="connsiteY1" fmla="*/ 0 h 1487606"/>
              <a:gd name="connsiteX2" fmla="*/ 1405720 w 1405720"/>
              <a:gd name="connsiteY2" fmla="*/ 0 h 1487606"/>
              <a:gd name="connsiteX3" fmla="*/ 1405720 w 1405720"/>
              <a:gd name="connsiteY3" fmla="*/ 1487606 h 1487606"/>
              <a:gd name="connsiteX4" fmla="*/ 607326 w 1405720"/>
              <a:gd name="connsiteY4" fmla="*/ 1487606 h 1487606"/>
              <a:gd name="connsiteX5" fmla="*/ 0 w 1405720"/>
              <a:gd name="connsiteY5" fmla="*/ 1487606 h 1487606"/>
              <a:gd name="connsiteX6" fmla="*/ 607326 w 1405720"/>
              <a:gd name="connsiteY6" fmla="*/ 743803 h 14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720" h="1487606">
                <a:moveTo>
                  <a:pt x="0" y="0"/>
                </a:moveTo>
                <a:lnTo>
                  <a:pt x="607326" y="0"/>
                </a:lnTo>
                <a:lnTo>
                  <a:pt x="1405720" y="0"/>
                </a:lnTo>
                <a:lnTo>
                  <a:pt x="1405720" y="1487606"/>
                </a:lnTo>
                <a:lnTo>
                  <a:pt x="607326" y="1487606"/>
                </a:lnTo>
                <a:lnTo>
                  <a:pt x="0" y="1487606"/>
                </a:lnTo>
                <a:lnTo>
                  <a:pt x="607326" y="743803"/>
                </a:lnTo>
                <a:close/>
              </a:path>
            </a:pathLst>
          </a:custGeom>
          <a:solidFill>
            <a:srgbClr val="F66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   </a:t>
            </a:r>
            <a:r>
              <a:rPr lang="ro-RO" sz="4000" b="1" dirty="0">
                <a:solidFill>
                  <a:schemeClr val="bg1"/>
                </a:solidFill>
              </a:rPr>
              <a:t>5</a:t>
            </a:r>
            <a:endParaRPr lang="en-US" sz="4000" b="1" dirty="0">
              <a:solidFill>
                <a:schemeClr val="bg1"/>
              </a:solidFill>
            </a:endParaRPr>
          </a:p>
        </p:txBody>
      </p:sp>
      <p:sp>
        <p:nvSpPr>
          <p:cNvPr id="66" name="Rectangle 65">
            <a:extLst>
              <a:ext uri="{FF2B5EF4-FFF2-40B4-BE49-F238E27FC236}">
                <a16:creationId xmlns:a16="http://schemas.microsoft.com/office/drawing/2014/main" id="{A0AE93D9-C6F9-4F1A-ABB0-417B95B4A18E}"/>
              </a:ext>
            </a:extLst>
          </p:cNvPr>
          <p:cNvSpPr/>
          <p:nvPr/>
        </p:nvSpPr>
        <p:spPr>
          <a:xfrm>
            <a:off x="6232292" y="1517995"/>
            <a:ext cx="2627310" cy="952758"/>
          </a:xfrm>
          <a:prstGeom prst="rect">
            <a:avLst/>
          </a:prstGeom>
          <a:solidFill>
            <a:srgbClr val="F66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latin typeface="Times New Roman" panose="02020603050405020304" pitchFamily="18" charset="0"/>
                <a:cs typeface="Times New Roman" panose="02020603050405020304" pitchFamily="18" charset="0"/>
              </a:rPr>
              <a:t>Recrutarea și selectarea personalului necesar pentru operaționalizarea serviciilor sociale create la nivel local;</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67" name="Right Triangle 66">
            <a:extLst>
              <a:ext uri="{FF2B5EF4-FFF2-40B4-BE49-F238E27FC236}">
                <a16:creationId xmlns:a16="http://schemas.microsoft.com/office/drawing/2014/main" id="{9867ED63-C228-42D7-8489-FE7B5AE0D519}"/>
              </a:ext>
            </a:extLst>
          </p:cNvPr>
          <p:cNvSpPr/>
          <p:nvPr/>
        </p:nvSpPr>
        <p:spPr>
          <a:xfrm rot="10800000">
            <a:off x="6232292" y="2470756"/>
            <a:ext cx="229358" cy="98821"/>
          </a:xfrm>
          <a:prstGeom prst="rtTriangle">
            <a:avLst/>
          </a:prstGeom>
          <a:solidFill>
            <a:srgbClr val="C02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68" name="Right Triangle 67">
            <a:extLst>
              <a:ext uri="{FF2B5EF4-FFF2-40B4-BE49-F238E27FC236}">
                <a16:creationId xmlns:a16="http://schemas.microsoft.com/office/drawing/2014/main" id="{4FC43EF7-313E-485E-A5AE-7F98A063DE2C}"/>
              </a:ext>
            </a:extLst>
          </p:cNvPr>
          <p:cNvSpPr/>
          <p:nvPr/>
        </p:nvSpPr>
        <p:spPr>
          <a:xfrm rot="10800000" flipH="1">
            <a:off x="5747082" y="2470756"/>
            <a:ext cx="229358" cy="98821"/>
          </a:xfrm>
          <a:prstGeom prst="rtTriangle">
            <a:avLst/>
          </a:prstGeom>
          <a:solidFill>
            <a:srgbClr val="C02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69" name="Parallelogram 68">
            <a:extLst>
              <a:ext uri="{FF2B5EF4-FFF2-40B4-BE49-F238E27FC236}">
                <a16:creationId xmlns:a16="http://schemas.microsoft.com/office/drawing/2014/main" id="{51A03705-07B6-44A4-9BEE-C07FB958A63A}"/>
              </a:ext>
            </a:extLst>
          </p:cNvPr>
          <p:cNvSpPr/>
          <p:nvPr/>
        </p:nvSpPr>
        <p:spPr>
          <a:xfrm>
            <a:off x="6232290" y="2469923"/>
            <a:ext cx="2627312" cy="392718"/>
          </a:xfrm>
          <a:prstGeom prst="parallelogram">
            <a:avLst>
              <a:gd name="adj" fmla="val 172283"/>
            </a:avLst>
          </a:prstGeom>
          <a:solidFill>
            <a:srgbClr val="E54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71" name="Rectangle 70">
            <a:extLst>
              <a:ext uri="{FF2B5EF4-FFF2-40B4-BE49-F238E27FC236}">
                <a16:creationId xmlns:a16="http://schemas.microsoft.com/office/drawing/2014/main" id="{ADF5FE03-1F4F-42AD-9538-57B7A9289AAA}"/>
              </a:ext>
            </a:extLst>
          </p:cNvPr>
          <p:cNvSpPr/>
          <p:nvPr/>
        </p:nvSpPr>
        <p:spPr>
          <a:xfrm>
            <a:off x="6658622" y="2956897"/>
            <a:ext cx="727415" cy="969887"/>
          </a:xfrm>
          <a:prstGeom prst="rect">
            <a:avLst/>
          </a:prstGeom>
          <a:solidFill>
            <a:srgbClr val="039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72" name="Rectangle 71">
            <a:extLst>
              <a:ext uri="{FF2B5EF4-FFF2-40B4-BE49-F238E27FC236}">
                <a16:creationId xmlns:a16="http://schemas.microsoft.com/office/drawing/2014/main" id="{BBE339B6-3A20-4BB0-A2C6-36355BCD13CF}"/>
              </a:ext>
            </a:extLst>
          </p:cNvPr>
          <p:cNvSpPr/>
          <p:nvPr/>
        </p:nvSpPr>
        <p:spPr>
          <a:xfrm>
            <a:off x="6232293" y="2856300"/>
            <a:ext cx="683016" cy="969887"/>
          </a:xfrm>
          <a:prstGeom prst="rect">
            <a:avLst/>
          </a:prstGeom>
          <a:solidFill>
            <a:srgbClr val="21A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000" b="1" dirty="0">
                <a:solidFill>
                  <a:schemeClr val="bg1"/>
                </a:solidFill>
              </a:rPr>
              <a:t>6</a:t>
            </a:r>
            <a:endParaRPr lang="en-US" sz="4000" b="1" dirty="0">
              <a:solidFill>
                <a:schemeClr val="bg1"/>
              </a:solidFill>
            </a:endParaRPr>
          </a:p>
        </p:txBody>
      </p:sp>
      <p:sp>
        <p:nvSpPr>
          <p:cNvPr id="73" name="Rectangle 72">
            <a:extLst>
              <a:ext uri="{FF2B5EF4-FFF2-40B4-BE49-F238E27FC236}">
                <a16:creationId xmlns:a16="http://schemas.microsoft.com/office/drawing/2014/main" id="{E6F29A36-25E6-4FA7-9932-D9274E42E0D7}"/>
              </a:ext>
            </a:extLst>
          </p:cNvPr>
          <p:cNvSpPr/>
          <p:nvPr/>
        </p:nvSpPr>
        <p:spPr>
          <a:xfrm>
            <a:off x="7152559" y="2856300"/>
            <a:ext cx="2674544" cy="969887"/>
          </a:xfrm>
          <a:prstGeom prst="rect">
            <a:avLst/>
          </a:prstGeom>
          <a:solidFill>
            <a:srgbClr val="17A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latin typeface="Times New Roman" panose="02020603050405020304" pitchFamily="18" charset="0"/>
                <a:cs typeface="Times New Roman" panose="02020603050405020304" pitchFamily="18" charset="0"/>
              </a:rPr>
              <a:t>Asigurarea derulării procedurilor de achiziție publică necesare creării și funcționării serviciilor sociale create la nivel local;</a:t>
            </a:r>
          </a:p>
        </p:txBody>
      </p:sp>
      <p:sp>
        <p:nvSpPr>
          <p:cNvPr id="74" name="Right Triangle 73">
            <a:extLst>
              <a:ext uri="{FF2B5EF4-FFF2-40B4-BE49-F238E27FC236}">
                <a16:creationId xmlns:a16="http://schemas.microsoft.com/office/drawing/2014/main" id="{0ED1F165-0342-4C7A-AA75-10899347256A}"/>
              </a:ext>
            </a:extLst>
          </p:cNvPr>
          <p:cNvSpPr/>
          <p:nvPr/>
        </p:nvSpPr>
        <p:spPr>
          <a:xfrm rot="10800000">
            <a:off x="7152554" y="3826186"/>
            <a:ext cx="233482" cy="100597"/>
          </a:xfrm>
          <a:prstGeom prst="rtTriangle">
            <a:avLst/>
          </a:prstGeom>
          <a:solidFill>
            <a:srgbClr val="027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75" name="Right Triangle 74">
            <a:extLst>
              <a:ext uri="{FF2B5EF4-FFF2-40B4-BE49-F238E27FC236}">
                <a16:creationId xmlns:a16="http://schemas.microsoft.com/office/drawing/2014/main" id="{1FAF49AA-9D7E-4F08-862A-7FDA2D345294}"/>
              </a:ext>
            </a:extLst>
          </p:cNvPr>
          <p:cNvSpPr/>
          <p:nvPr/>
        </p:nvSpPr>
        <p:spPr>
          <a:xfrm rot="10800000" flipH="1">
            <a:off x="6658622" y="3826186"/>
            <a:ext cx="233482" cy="100597"/>
          </a:xfrm>
          <a:prstGeom prst="rtTriangle">
            <a:avLst/>
          </a:prstGeom>
          <a:solidFill>
            <a:srgbClr val="027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76" name="Parallelogram 75">
            <a:extLst>
              <a:ext uri="{FF2B5EF4-FFF2-40B4-BE49-F238E27FC236}">
                <a16:creationId xmlns:a16="http://schemas.microsoft.com/office/drawing/2014/main" id="{69BC3E2A-7749-49C4-B2C5-6588D7CD51B2}"/>
              </a:ext>
            </a:extLst>
          </p:cNvPr>
          <p:cNvSpPr/>
          <p:nvPr/>
        </p:nvSpPr>
        <p:spPr>
          <a:xfrm>
            <a:off x="7152554" y="3825339"/>
            <a:ext cx="2674545" cy="399778"/>
          </a:xfrm>
          <a:prstGeom prst="parallelogram">
            <a:avLst>
              <a:gd name="adj" fmla="val 172283"/>
            </a:avLst>
          </a:prstGeom>
          <a:solidFill>
            <a:srgbClr val="0C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78" name="Rectangle 77">
            <a:extLst>
              <a:ext uri="{FF2B5EF4-FFF2-40B4-BE49-F238E27FC236}">
                <a16:creationId xmlns:a16="http://schemas.microsoft.com/office/drawing/2014/main" id="{D6E5DBE6-071E-4ECF-8F29-23F7F63B84B3}"/>
              </a:ext>
            </a:extLst>
          </p:cNvPr>
          <p:cNvSpPr/>
          <p:nvPr/>
        </p:nvSpPr>
        <p:spPr>
          <a:xfrm>
            <a:off x="7148809" y="4225965"/>
            <a:ext cx="1994567" cy="399778"/>
          </a:xfrm>
          <a:prstGeom prst="rect">
            <a:avLst/>
          </a:prstGeom>
          <a:solidFill>
            <a:srgbClr val="0C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79" name="Rectangle 78">
            <a:extLst>
              <a:ext uri="{FF2B5EF4-FFF2-40B4-BE49-F238E27FC236}">
                <a16:creationId xmlns:a16="http://schemas.microsoft.com/office/drawing/2014/main" id="{3505369A-DC13-415A-9280-4D4FA2632196}"/>
              </a:ext>
            </a:extLst>
          </p:cNvPr>
          <p:cNvSpPr/>
          <p:nvPr/>
        </p:nvSpPr>
        <p:spPr>
          <a:xfrm>
            <a:off x="7575143" y="4324288"/>
            <a:ext cx="727415" cy="969887"/>
          </a:xfrm>
          <a:prstGeom prst="rect">
            <a:avLst/>
          </a:prstGeom>
          <a:solidFill>
            <a:srgbClr val="6C8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80" name="Rectangle 79">
            <a:extLst>
              <a:ext uri="{FF2B5EF4-FFF2-40B4-BE49-F238E27FC236}">
                <a16:creationId xmlns:a16="http://schemas.microsoft.com/office/drawing/2014/main" id="{D9EF274E-3BB3-4FAF-BE2A-96A67CBF6575}"/>
              </a:ext>
            </a:extLst>
          </p:cNvPr>
          <p:cNvSpPr/>
          <p:nvPr/>
        </p:nvSpPr>
        <p:spPr>
          <a:xfrm>
            <a:off x="7148814" y="4223691"/>
            <a:ext cx="683016" cy="969887"/>
          </a:xfrm>
          <a:prstGeom prst="rect">
            <a:avLst/>
          </a:prstGeom>
          <a:solidFill>
            <a:srgbClr val="88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000" b="1" dirty="0">
                <a:solidFill>
                  <a:schemeClr val="bg1"/>
                </a:solidFill>
              </a:rPr>
              <a:t>7</a:t>
            </a:r>
            <a:endParaRPr lang="en-US" sz="4000" b="1" dirty="0">
              <a:solidFill>
                <a:schemeClr val="bg1"/>
              </a:solidFill>
            </a:endParaRPr>
          </a:p>
        </p:txBody>
      </p:sp>
      <p:sp>
        <p:nvSpPr>
          <p:cNvPr id="81" name="Rectangle 80">
            <a:extLst>
              <a:ext uri="{FF2B5EF4-FFF2-40B4-BE49-F238E27FC236}">
                <a16:creationId xmlns:a16="http://schemas.microsoft.com/office/drawing/2014/main" id="{097F2C6E-9B32-4856-9C51-355A6E5523EA}"/>
              </a:ext>
            </a:extLst>
          </p:cNvPr>
          <p:cNvSpPr/>
          <p:nvPr/>
        </p:nvSpPr>
        <p:spPr>
          <a:xfrm>
            <a:off x="8069080" y="4223691"/>
            <a:ext cx="2674544" cy="969887"/>
          </a:xfrm>
          <a:prstGeom prst="rect">
            <a:avLst/>
          </a:prstGeom>
          <a:solidFill>
            <a:srgbClr val="88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latin typeface="Times New Roman" panose="02020603050405020304" pitchFamily="18" charset="0"/>
                <a:cs typeface="Times New Roman" panose="02020603050405020304" pitchFamily="18" charset="0"/>
              </a:rPr>
              <a:t>Realizarea activităților proiectului și utilizarea resurselor financiare alocate, în concordanță cu prevederile Acordului de parteneriat;</a:t>
            </a:r>
          </a:p>
        </p:txBody>
      </p:sp>
      <p:sp>
        <p:nvSpPr>
          <p:cNvPr id="82" name="Right Triangle 81">
            <a:extLst>
              <a:ext uri="{FF2B5EF4-FFF2-40B4-BE49-F238E27FC236}">
                <a16:creationId xmlns:a16="http://schemas.microsoft.com/office/drawing/2014/main" id="{FE9DB952-3B24-4DC9-A1EA-21FA91C09557}"/>
              </a:ext>
            </a:extLst>
          </p:cNvPr>
          <p:cNvSpPr/>
          <p:nvPr/>
        </p:nvSpPr>
        <p:spPr>
          <a:xfrm rot="10800000">
            <a:off x="8069075" y="5193577"/>
            <a:ext cx="233482" cy="100597"/>
          </a:xfrm>
          <a:prstGeom prst="rtTriangle">
            <a:avLst/>
          </a:prstGeom>
          <a:solidFill>
            <a:srgbClr val="49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83" name="Right Triangle 82">
            <a:extLst>
              <a:ext uri="{FF2B5EF4-FFF2-40B4-BE49-F238E27FC236}">
                <a16:creationId xmlns:a16="http://schemas.microsoft.com/office/drawing/2014/main" id="{7ACE48B1-1CB3-4B91-BE30-1B281499879F}"/>
              </a:ext>
            </a:extLst>
          </p:cNvPr>
          <p:cNvSpPr/>
          <p:nvPr/>
        </p:nvSpPr>
        <p:spPr>
          <a:xfrm rot="10800000" flipH="1">
            <a:off x="7575143" y="5193577"/>
            <a:ext cx="233482" cy="100597"/>
          </a:xfrm>
          <a:prstGeom prst="rtTriangle">
            <a:avLst/>
          </a:prstGeom>
          <a:solidFill>
            <a:srgbClr val="49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84" name="Parallelogram 83">
            <a:extLst>
              <a:ext uri="{FF2B5EF4-FFF2-40B4-BE49-F238E27FC236}">
                <a16:creationId xmlns:a16="http://schemas.microsoft.com/office/drawing/2014/main" id="{F48D5A03-75E0-4790-8F1C-DA344120B5B6}"/>
              </a:ext>
            </a:extLst>
          </p:cNvPr>
          <p:cNvSpPr/>
          <p:nvPr/>
        </p:nvSpPr>
        <p:spPr>
          <a:xfrm>
            <a:off x="8069074" y="5192730"/>
            <a:ext cx="2674545" cy="399778"/>
          </a:xfrm>
          <a:prstGeom prst="parallelogram">
            <a:avLst>
              <a:gd name="adj" fmla="val 172283"/>
            </a:avLst>
          </a:prstGeom>
          <a:solidFill>
            <a:srgbClr val="6C8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86" name="Rectangle 85">
            <a:extLst>
              <a:ext uri="{FF2B5EF4-FFF2-40B4-BE49-F238E27FC236}">
                <a16:creationId xmlns:a16="http://schemas.microsoft.com/office/drawing/2014/main" id="{80EC8DDD-2DE4-4937-8450-6555A8472326}"/>
              </a:ext>
            </a:extLst>
          </p:cNvPr>
          <p:cNvSpPr/>
          <p:nvPr/>
        </p:nvSpPr>
        <p:spPr>
          <a:xfrm>
            <a:off x="8076876" y="5581810"/>
            <a:ext cx="1994567" cy="399778"/>
          </a:xfrm>
          <a:prstGeom prst="rect">
            <a:avLst/>
          </a:prstGeom>
          <a:solidFill>
            <a:srgbClr val="6C8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87" name="Rectangle 86">
            <a:extLst>
              <a:ext uri="{FF2B5EF4-FFF2-40B4-BE49-F238E27FC236}">
                <a16:creationId xmlns:a16="http://schemas.microsoft.com/office/drawing/2014/main" id="{02933341-27FC-49A5-A98D-B0E10FED2EDF}"/>
              </a:ext>
            </a:extLst>
          </p:cNvPr>
          <p:cNvSpPr/>
          <p:nvPr/>
        </p:nvSpPr>
        <p:spPr>
          <a:xfrm>
            <a:off x="8491664" y="5682492"/>
            <a:ext cx="727415" cy="969887"/>
          </a:xfrm>
          <a:prstGeom prst="rect">
            <a:avLst/>
          </a:prstGeom>
          <a:solidFill>
            <a:srgbClr val="D5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88" name="Rectangle 87">
            <a:extLst>
              <a:ext uri="{FF2B5EF4-FFF2-40B4-BE49-F238E27FC236}">
                <a16:creationId xmlns:a16="http://schemas.microsoft.com/office/drawing/2014/main" id="{12BD92D7-740E-425A-ADF2-D87548C98E79}"/>
              </a:ext>
            </a:extLst>
          </p:cNvPr>
          <p:cNvSpPr/>
          <p:nvPr/>
        </p:nvSpPr>
        <p:spPr>
          <a:xfrm>
            <a:off x="8065335" y="5581895"/>
            <a:ext cx="683016" cy="969887"/>
          </a:xfrm>
          <a:prstGeom prst="rect">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000" b="1" dirty="0">
                <a:solidFill>
                  <a:schemeClr val="bg1"/>
                </a:solidFill>
              </a:rPr>
              <a:t>8</a:t>
            </a:r>
            <a:endParaRPr lang="en-US" sz="4000" b="1" dirty="0">
              <a:solidFill>
                <a:schemeClr val="bg1"/>
              </a:solidFill>
            </a:endParaRPr>
          </a:p>
        </p:txBody>
      </p:sp>
      <p:sp>
        <p:nvSpPr>
          <p:cNvPr id="89" name="Pentagon 27">
            <a:extLst>
              <a:ext uri="{FF2B5EF4-FFF2-40B4-BE49-F238E27FC236}">
                <a16:creationId xmlns:a16="http://schemas.microsoft.com/office/drawing/2014/main" id="{55AC8274-60B5-46EB-8D3C-3B347E35C1C9}"/>
              </a:ext>
            </a:extLst>
          </p:cNvPr>
          <p:cNvSpPr/>
          <p:nvPr/>
        </p:nvSpPr>
        <p:spPr>
          <a:xfrm>
            <a:off x="8962390" y="5492759"/>
            <a:ext cx="3229610" cy="1365242"/>
          </a:xfrm>
          <a:prstGeom prst="homePlate">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latin typeface="Times New Roman" panose="02020603050405020304" pitchFamily="18" charset="0"/>
                <a:cs typeface="Times New Roman" panose="02020603050405020304" pitchFamily="18" charset="0"/>
              </a:rPr>
              <a:t>Asigurarea funcționării și sustenabilității serviciilor rezultate din realizarea proiectului conform Acordului de parteneriat pentru o perioada de minimum 36 luni după data de finalizare a proiectului - perioada de sustenabilitate.</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90" name="Right Triangle 89">
            <a:extLst>
              <a:ext uri="{FF2B5EF4-FFF2-40B4-BE49-F238E27FC236}">
                <a16:creationId xmlns:a16="http://schemas.microsoft.com/office/drawing/2014/main" id="{6BD7E85A-28E4-4DE2-96A7-0E8AC0FB6100}"/>
              </a:ext>
            </a:extLst>
          </p:cNvPr>
          <p:cNvSpPr/>
          <p:nvPr/>
        </p:nvSpPr>
        <p:spPr>
          <a:xfrm rot="10800000">
            <a:off x="8985596" y="6551781"/>
            <a:ext cx="233482" cy="100597"/>
          </a:xfrm>
          <a:prstGeom prst="rtTriangle">
            <a:avLst/>
          </a:prstGeom>
          <a:solidFill>
            <a:srgbClr val="9762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91" name="Right Triangle 90">
            <a:extLst>
              <a:ext uri="{FF2B5EF4-FFF2-40B4-BE49-F238E27FC236}">
                <a16:creationId xmlns:a16="http://schemas.microsoft.com/office/drawing/2014/main" id="{E3B0EDBC-4768-4AC7-B0D7-6822C6E9DF49}"/>
              </a:ext>
            </a:extLst>
          </p:cNvPr>
          <p:cNvSpPr/>
          <p:nvPr/>
        </p:nvSpPr>
        <p:spPr>
          <a:xfrm rot="10800000" flipH="1">
            <a:off x="8491663" y="6551781"/>
            <a:ext cx="233482" cy="100597"/>
          </a:xfrm>
          <a:prstGeom prst="rtTriangle">
            <a:avLst/>
          </a:prstGeom>
          <a:solidFill>
            <a:srgbClr val="9762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93" name="Rectangle 92">
            <a:extLst>
              <a:ext uri="{FF2B5EF4-FFF2-40B4-BE49-F238E27FC236}">
                <a16:creationId xmlns:a16="http://schemas.microsoft.com/office/drawing/2014/main" id="{B84C7DD7-519D-4D98-8D8B-640B1E034AD7}"/>
              </a:ext>
            </a:extLst>
          </p:cNvPr>
          <p:cNvSpPr/>
          <p:nvPr/>
        </p:nvSpPr>
        <p:spPr>
          <a:xfrm>
            <a:off x="1403253" y="174238"/>
            <a:ext cx="8824154" cy="907749"/>
          </a:xfrm>
          <a:prstGeom prst="rect">
            <a:avLst/>
          </a:prstGeom>
        </p:spPr>
        <p:txBody>
          <a:bodyPr wrap="square">
            <a:spAutoFit/>
          </a:bodyPr>
          <a:lstStyle/>
          <a:p>
            <a:pPr indent="449580" algn="ctr">
              <a:lnSpc>
                <a:spcPct val="115000"/>
              </a:lnSpc>
              <a:spcAft>
                <a:spcPts val="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În cadrul proiectului, </a:t>
            </a:r>
          </a:p>
          <a:p>
            <a:pPr indent="449580" algn="ctr">
              <a:lnSpc>
                <a:spcPct val="115000"/>
              </a:lnSpc>
              <a:spcAft>
                <a:spcPts val="0"/>
              </a:spcAft>
            </a:pPr>
            <a:r>
              <a:rPr lang="ro-RO"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Direcția de Asistență Socială Craiova</a:t>
            </a:r>
            <a:r>
              <a:rPr lang="ro-RO" sz="2400" dirty="0">
                <a:latin typeface="Times New Roman" panose="02020603050405020304" pitchFamily="18" charset="0"/>
                <a:ea typeface="Calibri" panose="020F0502020204030204" pitchFamily="34" charset="0"/>
                <a:cs typeface="Times New Roman" panose="02020603050405020304" pitchFamily="18" charset="0"/>
              </a:rPr>
              <a:t> are următoarele atribuții:</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1500"/>
                            </p:stCondLst>
                            <p:childTnLst>
                              <p:par>
                                <p:cTn id="46" presetID="22" presetClass="entr" presetSubtype="2"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right)">
                                      <p:cBhvr>
                                        <p:cTn id="69" dur="500"/>
                                        <p:tgtEl>
                                          <p:spTgt spid="22"/>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par>
                          <p:cTn id="74" fill="hold">
                            <p:stCondLst>
                              <p:cond delay="1500"/>
                            </p:stCondLst>
                            <p:childTnLst>
                              <p:par>
                                <p:cTn id="75" presetID="22" presetClass="entr" presetSubtype="2"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right)">
                                      <p:cBhvr>
                                        <p:cTn id="77" dur="500"/>
                                        <p:tgtEl>
                                          <p:spTgt spid="21"/>
                                        </p:tgtEl>
                                      </p:cBhvr>
                                    </p:animEffect>
                                  </p:childTnLst>
                                </p:cTn>
                              </p:par>
                            </p:childTnLst>
                          </p:cTn>
                        </p:par>
                        <p:par>
                          <p:cTn id="78" fill="hold">
                            <p:stCondLst>
                              <p:cond delay="2000"/>
                            </p:stCondLst>
                            <p:childTnLst>
                              <p:par>
                                <p:cTn id="79" presetID="22" presetClass="entr" presetSubtype="8"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left)">
                                      <p:cBhvr>
                                        <p:cTn id="81" dur="500"/>
                                        <p:tgtEl>
                                          <p:spTgt spid="20"/>
                                        </p:tgtEl>
                                      </p:cBhvr>
                                    </p:animEffect>
                                  </p:childTnLst>
                                </p:cTn>
                              </p:par>
                            </p:childTnLst>
                          </p:cTn>
                        </p:par>
                        <p:par>
                          <p:cTn id="82" fill="hold">
                            <p:stCondLst>
                              <p:cond delay="2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childTnLst>
                          </p:cTn>
                        </p:par>
                        <p:par>
                          <p:cTn id="86" fill="hold">
                            <p:stCondLst>
                              <p:cond delay="3000"/>
                            </p:stCondLst>
                            <p:childTnLst>
                              <p:par>
                                <p:cTn id="87" presetID="22" presetClass="entr" presetSubtype="1"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up)">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left)">
                                      <p:cBhvr>
                                        <p:cTn id="94" dur="500"/>
                                        <p:tgtEl>
                                          <p:spTgt spid="27"/>
                                        </p:tgtEl>
                                      </p:cBhvr>
                                    </p:animEffect>
                                  </p:childTnLst>
                                </p:cTn>
                              </p:par>
                            </p:childTnLst>
                          </p:cTn>
                        </p:par>
                        <p:par>
                          <p:cTn id="95" fill="hold">
                            <p:stCondLst>
                              <p:cond delay="500"/>
                            </p:stCondLst>
                            <p:childTnLst>
                              <p:par>
                                <p:cTn id="96" presetID="22" presetClass="entr" presetSubtype="2"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right)">
                                      <p:cBhvr>
                                        <p:cTn id="98" dur="500"/>
                                        <p:tgtEl>
                                          <p:spTgt spid="30"/>
                                        </p:tgtEl>
                                      </p:cBhvr>
                                    </p:animEffect>
                                  </p:childTnLst>
                                </p:cTn>
                              </p:par>
                            </p:childTnLst>
                          </p:cTn>
                        </p:par>
                        <p:par>
                          <p:cTn id="99" fill="hold">
                            <p:stCondLst>
                              <p:cond delay="1000"/>
                            </p:stCondLst>
                            <p:childTnLst>
                              <p:par>
                                <p:cTn id="100" presetID="22" presetClass="entr" presetSubtype="8"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500"/>
                                        <p:tgtEl>
                                          <p:spTgt spid="26"/>
                                        </p:tgtEl>
                                      </p:cBhvr>
                                    </p:animEffect>
                                  </p:childTnLst>
                                </p:cTn>
                              </p:par>
                            </p:childTnLst>
                          </p:cTn>
                        </p:par>
                        <p:par>
                          <p:cTn id="103" fill="hold">
                            <p:stCondLst>
                              <p:cond delay="1500"/>
                            </p:stCondLst>
                            <p:childTnLst>
                              <p:par>
                                <p:cTn id="104" presetID="22" presetClass="entr" presetSubtype="2" fill="hold" grpId="0" nodeType="after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wipe(right)">
                                      <p:cBhvr>
                                        <p:cTn id="106" dur="500"/>
                                        <p:tgtEl>
                                          <p:spTgt spid="29"/>
                                        </p:tgtEl>
                                      </p:cBhvr>
                                    </p:animEffect>
                                  </p:childTnLst>
                                </p:cTn>
                              </p:par>
                            </p:childTnLst>
                          </p:cTn>
                        </p:par>
                        <p:par>
                          <p:cTn id="107" fill="hold">
                            <p:stCondLst>
                              <p:cond delay="2000"/>
                            </p:stCondLst>
                            <p:childTnLst>
                              <p:par>
                                <p:cTn id="108" presetID="22" presetClass="entr" presetSubtype="8"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left)">
                                      <p:cBhvr>
                                        <p:cTn id="110" dur="500"/>
                                        <p:tgtEl>
                                          <p:spTgt spid="28"/>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wipe(left)">
                                      <p:cBhvr>
                                        <p:cTn id="114" dur="500"/>
                                        <p:tgtEl>
                                          <p:spTgt spid="65"/>
                                        </p:tgtEl>
                                      </p:cBhvr>
                                    </p:animEffect>
                                  </p:childTnLst>
                                </p:cTn>
                              </p:par>
                            </p:childTnLst>
                          </p:cTn>
                        </p:par>
                        <p:par>
                          <p:cTn id="115" fill="hold">
                            <p:stCondLst>
                              <p:cond delay="3000"/>
                            </p:stCondLst>
                            <p:childTnLst>
                              <p:par>
                                <p:cTn id="116" presetID="22" presetClass="entr" presetSubtype="2" fill="hold" grpId="0" nodeType="after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wipe(right)">
                                      <p:cBhvr>
                                        <p:cTn id="118" dur="500"/>
                                        <p:tgtEl>
                                          <p:spTgt spid="68"/>
                                        </p:tgtEl>
                                      </p:cBhvr>
                                    </p:animEffect>
                                  </p:childTnLst>
                                </p:cTn>
                              </p:par>
                            </p:childTnLst>
                          </p:cTn>
                        </p:par>
                        <p:par>
                          <p:cTn id="119" fill="hold">
                            <p:stCondLst>
                              <p:cond delay="3500"/>
                            </p:stCondLst>
                            <p:childTnLst>
                              <p:par>
                                <p:cTn id="120" presetID="22" presetClass="entr" presetSubtype="8"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left)">
                                      <p:cBhvr>
                                        <p:cTn id="122" dur="500"/>
                                        <p:tgtEl>
                                          <p:spTgt spid="64"/>
                                        </p:tgtEl>
                                      </p:cBhvr>
                                    </p:animEffect>
                                  </p:childTnLst>
                                </p:cTn>
                              </p:par>
                            </p:childTnLst>
                          </p:cTn>
                        </p:par>
                        <p:par>
                          <p:cTn id="123" fill="hold">
                            <p:stCondLst>
                              <p:cond delay="4000"/>
                            </p:stCondLst>
                            <p:childTnLst>
                              <p:par>
                                <p:cTn id="124" presetID="22" presetClass="entr" presetSubtype="2" fill="hold" grpId="0" nodeType="afterEffect">
                                  <p:stCondLst>
                                    <p:cond delay="0"/>
                                  </p:stCondLst>
                                  <p:childTnLst>
                                    <p:set>
                                      <p:cBhvr>
                                        <p:cTn id="125" dur="1" fill="hold">
                                          <p:stCondLst>
                                            <p:cond delay="0"/>
                                          </p:stCondLst>
                                        </p:cTn>
                                        <p:tgtEl>
                                          <p:spTgt spid="67"/>
                                        </p:tgtEl>
                                        <p:attrNameLst>
                                          <p:attrName>style.visibility</p:attrName>
                                        </p:attrNameLst>
                                      </p:cBhvr>
                                      <p:to>
                                        <p:strVal val="visible"/>
                                      </p:to>
                                    </p:set>
                                    <p:animEffect transition="in" filter="wipe(right)">
                                      <p:cBhvr>
                                        <p:cTn id="126" dur="500"/>
                                        <p:tgtEl>
                                          <p:spTgt spid="67"/>
                                        </p:tgtEl>
                                      </p:cBhvr>
                                    </p:animEffect>
                                  </p:childTnLst>
                                </p:cTn>
                              </p:par>
                            </p:childTnLst>
                          </p:cTn>
                        </p:par>
                        <p:par>
                          <p:cTn id="127" fill="hold">
                            <p:stCondLst>
                              <p:cond delay="4500"/>
                            </p:stCondLst>
                            <p:childTnLst>
                              <p:par>
                                <p:cTn id="128" presetID="22" presetClass="entr" presetSubtype="8" fill="hold" grpId="0" nodeType="afterEffect">
                                  <p:stCondLst>
                                    <p:cond delay="0"/>
                                  </p:stCondLst>
                                  <p:childTnLst>
                                    <p:set>
                                      <p:cBhvr>
                                        <p:cTn id="129" dur="1" fill="hold">
                                          <p:stCondLst>
                                            <p:cond delay="0"/>
                                          </p:stCondLst>
                                        </p:cTn>
                                        <p:tgtEl>
                                          <p:spTgt spid="66"/>
                                        </p:tgtEl>
                                        <p:attrNameLst>
                                          <p:attrName>style.visibility</p:attrName>
                                        </p:attrNameLst>
                                      </p:cBhvr>
                                      <p:to>
                                        <p:strVal val="visible"/>
                                      </p:to>
                                    </p:set>
                                    <p:animEffect transition="in" filter="wipe(left)">
                                      <p:cBhvr>
                                        <p:cTn id="130" dur="500"/>
                                        <p:tgtEl>
                                          <p:spTgt spid="66"/>
                                        </p:tgtEl>
                                      </p:cBhvr>
                                    </p:animEffect>
                                  </p:childTnLst>
                                </p:cTn>
                              </p:par>
                            </p:childTnLst>
                          </p:cTn>
                        </p:par>
                        <p:par>
                          <p:cTn id="131" fill="hold">
                            <p:stCondLst>
                              <p:cond delay="5000"/>
                            </p:stCondLst>
                            <p:childTnLst>
                              <p:par>
                                <p:cTn id="132" presetID="22" presetClass="entr" presetSubtype="1" fill="hold" grpId="0" nodeType="afterEffect">
                                  <p:stCondLst>
                                    <p:cond delay="0"/>
                                  </p:stCondLst>
                                  <p:childTnLst>
                                    <p:set>
                                      <p:cBhvr>
                                        <p:cTn id="133" dur="1" fill="hold">
                                          <p:stCondLst>
                                            <p:cond delay="0"/>
                                          </p:stCondLst>
                                        </p:cTn>
                                        <p:tgtEl>
                                          <p:spTgt spid="69"/>
                                        </p:tgtEl>
                                        <p:attrNameLst>
                                          <p:attrName>style.visibility</p:attrName>
                                        </p:attrNameLst>
                                      </p:cBhvr>
                                      <p:to>
                                        <p:strVal val="visible"/>
                                      </p:to>
                                    </p:set>
                                    <p:animEffect transition="in" filter="wipe(up)">
                                      <p:cBhvr>
                                        <p:cTn id="134" dur="500"/>
                                        <p:tgtEl>
                                          <p:spTgt spid="69"/>
                                        </p:tgtEl>
                                      </p:cBhvr>
                                    </p:animEffect>
                                  </p:childTnLst>
                                </p:cTn>
                              </p:par>
                            </p:childTnLst>
                          </p:cTn>
                        </p:par>
                        <p:par>
                          <p:cTn id="135" fill="hold">
                            <p:stCondLst>
                              <p:cond delay="5500"/>
                            </p:stCondLst>
                            <p:childTnLst>
                              <p:par>
                                <p:cTn id="136" presetID="22" presetClass="entr" presetSubtype="1" fill="hold" grpId="0" nodeType="after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wipe(up)">
                                      <p:cBhvr>
                                        <p:cTn id="138" dur="500"/>
                                        <p:tgtEl>
                                          <p:spTgt spid="6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wipe(left)">
                                      <p:cBhvr>
                                        <p:cTn id="143" dur="500"/>
                                        <p:tgtEl>
                                          <p:spTgt spid="72"/>
                                        </p:tgtEl>
                                      </p:cBhvr>
                                    </p:animEffect>
                                  </p:childTnLst>
                                </p:cTn>
                              </p:par>
                            </p:childTnLst>
                          </p:cTn>
                        </p:par>
                        <p:par>
                          <p:cTn id="144" fill="hold">
                            <p:stCondLst>
                              <p:cond delay="500"/>
                            </p:stCondLst>
                            <p:childTnLst>
                              <p:par>
                                <p:cTn id="145" presetID="22" presetClass="entr" presetSubtype="2" fill="hold" grpId="0" nodeType="afterEffect">
                                  <p:stCondLst>
                                    <p:cond delay="0"/>
                                  </p:stCondLst>
                                  <p:childTnLst>
                                    <p:set>
                                      <p:cBhvr>
                                        <p:cTn id="146" dur="1" fill="hold">
                                          <p:stCondLst>
                                            <p:cond delay="0"/>
                                          </p:stCondLst>
                                        </p:cTn>
                                        <p:tgtEl>
                                          <p:spTgt spid="75"/>
                                        </p:tgtEl>
                                        <p:attrNameLst>
                                          <p:attrName>style.visibility</p:attrName>
                                        </p:attrNameLst>
                                      </p:cBhvr>
                                      <p:to>
                                        <p:strVal val="visible"/>
                                      </p:to>
                                    </p:set>
                                    <p:animEffect transition="in" filter="wipe(right)">
                                      <p:cBhvr>
                                        <p:cTn id="147" dur="500"/>
                                        <p:tgtEl>
                                          <p:spTgt spid="75"/>
                                        </p:tgtEl>
                                      </p:cBhvr>
                                    </p:animEffect>
                                  </p:childTnLst>
                                </p:cTn>
                              </p:par>
                            </p:childTnLst>
                          </p:cTn>
                        </p:par>
                        <p:par>
                          <p:cTn id="148" fill="hold">
                            <p:stCondLst>
                              <p:cond delay="1000"/>
                            </p:stCondLst>
                            <p:childTnLst>
                              <p:par>
                                <p:cTn id="149" presetID="22" presetClass="entr" presetSubtype="8" fill="hold" grpId="0" nodeType="after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wipe(left)">
                                      <p:cBhvr>
                                        <p:cTn id="151" dur="500"/>
                                        <p:tgtEl>
                                          <p:spTgt spid="71"/>
                                        </p:tgtEl>
                                      </p:cBhvr>
                                    </p:animEffect>
                                  </p:childTnLst>
                                </p:cTn>
                              </p:par>
                            </p:childTnLst>
                          </p:cTn>
                        </p:par>
                        <p:par>
                          <p:cTn id="152" fill="hold">
                            <p:stCondLst>
                              <p:cond delay="1500"/>
                            </p:stCondLst>
                            <p:childTnLst>
                              <p:par>
                                <p:cTn id="153" presetID="22" presetClass="entr" presetSubtype="2" fill="hold" grpId="0" nodeType="afterEffect">
                                  <p:stCondLst>
                                    <p:cond delay="0"/>
                                  </p:stCondLst>
                                  <p:childTnLst>
                                    <p:set>
                                      <p:cBhvr>
                                        <p:cTn id="154" dur="1" fill="hold">
                                          <p:stCondLst>
                                            <p:cond delay="0"/>
                                          </p:stCondLst>
                                        </p:cTn>
                                        <p:tgtEl>
                                          <p:spTgt spid="74"/>
                                        </p:tgtEl>
                                        <p:attrNameLst>
                                          <p:attrName>style.visibility</p:attrName>
                                        </p:attrNameLst>
                                      </p:cBhvr>
                                      <p:to>
                                        <p:strVal val="visible"/>
                                      </p:to>
                                    </p:set>
                                    <p:animEffect transition="in" filter="wipe(right)">
                                      <p:cBhvr>
                                        <p:cTn id="155" dur="500"/>
                                        <p:tgtEl>
                                          <p:spTgt spid="74"/>
                                        </p:tgtEl>
                                      </p:cBhvr>
                                    </p:animEffect>
                                  </p:childTnLst>
                                </p:cTn>
                              </p:par>
                            </p:childTnLst>
                          </p:cTn>
                        </p:par>
                        <p:par>
                          <p:cTn id="156" fill="hold">
                            <p:stCondLst>
                              <p:cond delay="2000"/>
                            </p:stCondLst>
                            <p:childTnLst>
                              <p:par>
                                <p:cTn id="157" presetID="22" presetClass="entr" presetSubtype="8" fill="hold" grpId="0" nodeType="after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wipe(left)">
                                      <p:cBhvr>
                                        <p:cTn id="159" dur="500"/>
                                        <p:tgtEl>
                                          <p:spTgt spid="73"/>
                                        </p:tgtEl>
                                      </p:cBhvr>
                                    </p:animEffect>
                                  </p:childTnLst>
                                </p:cTn>
                              </p:par>
                            </p:childTnLst>
                          </p:cTn>
                        </p:par>
                        <p:par>
                          <p:cTn id="160" fill="hold">
                            <p:stCondLst>
                              <p:cond delay="2500"/>
                            </p:stCondLst>
                            <p:childTnLst>
                              <p:par>
                                <p:cTn id="161" presetID="22" presetClass="entr" presetSubtype="1" fill="hold" grpId="0" nodeType="afterEffect">
                                  <p:stCondLst>
                                    <p:cond delay="0"/>
                                  </p:stCondLst>
                                  <p:childTnLst>
                                    <p:set>
                                      <p:cBhvr>
                                        <p:cTn id="162" dur="1" fill="hold">
                                          <p:stCondLst>
                                            <p:cond delay="0"/>
                                          </p:stCondLst>
                                        </p:cTn>
                                        <p:tgtEl>
                                          <p:spTgt spid="76"/>
                                        </p:tgtEl>
                                        <p:attrNameLst>
                                          <p:attrName>style.visibility</p:attrName>
                                        </p:attrNameLst>
                                      </p:cBhvr>
                                      <p:to>
                                        <p:strVal val="visible"/>
                                      </p:to>
                                    </p:set>
                                    <p:animEffect transition="in" filter="wipe(up)">
                                      <p:cBhvr>
                                        <p:cTn id="163" dur="500"/>
                                        <p:tgtEl>
                                          <p:spTgt spid="76"/>
                                        </p:tgtEl>
                                      </p:cBhvr>
                                    </p:animEffect>
                                  </p:childTnLst>
                                </p:cTn>
                              </p:par>
                            </p:childTnLst>
                          </p:cTn>
                        </p:par>
                        <p:par>
                          <p:cTn id="164" fill="hold">
                            <p:stCondLst>
                              <p:cond delay="3000"/>
                            </p:stCondLst>
                            <p:childTnLst>
                              <p:par>
                                <p:cTn id="165" presetID="22" presetClass="entr" presetSubtype="1" fill="hold" grpId="0" nodeType="afterEffect">
                                  <p:stCondLst>
                                    <p:cond delay="0"/>
                                  </p:stCondLst>
                                  <p:childTnLst>
                                    <p:set>
                                      <p:cBhvr>
                                        <p:cTn id="166" dur="1" fill="hold">
                                          <p:stCondLst>
                                            <p:cond delay="0"/>
                                          </p:stCondLst>
                                        </p:cTn>
                                        <p:tgtEl>
                                          <p:spTgt spid="78"/>
                                        </p:tgtEl>
                                        <p:attrNameLst>
                                          <p:attrName>style.visibility</p:attrName>
                                        </p:attrNameLst>
                                      </p:cBhvr>
                                      <p:to>
                                        <p:strVal val="visible"/>
                                      </p:to>
                                    </p:set>
                                    <p:animEffect transition="in" filter="wipe(up)">
                                      <p:cBhvr>
                                        <p:cTn id="167" dur="500"/>
                                        <p:tgtEl>
                                          <p:spTgt spid="78"/>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80"/>
                                        </p:tgtEl>
                                        <p:attrNameLst>
                                          <p:attrName>style.visibility</p:attrName>
                                        </p:attrNameLst>
                                      </p:cBhvr>
                                      <p:to>
                                        <p:strVal val="visible"/>
                                      </p:to>
                                    </p:set>
                                    <p:animEffect transition="in" filter="wipe(left)">
                                      <p:cBhvr>
                                        <p:cTn id="172" dur="500"/>
                                        <p:tgtEl>
                                          <p:spTgt spid="80"/>
                                        </p:tgtEl>
                                      </p:cBhvr>
                                    </p:animEffect>
                                  </p:childTnLst>
                                </p:cTn>
                              </p:par>
                            </p:childTnLst>
                          </p:cTn>
                        </p:par>
                        <p:par>
                          <p:cTn id="173" fill="hold">
                            <p:stCondLst>
                              <p:cond delay="500"/>
                            </p:stCondLst>
                            <p:childTnLst>
                              <p:par>
                                <p:cTn id="174" presetID="22" presetClass="entr" presetSubtype="2" fill="hold" grpId="0" nodeType="afterEffect">
                                  <p:stCondLst>
                                    <p:cond delay="0"/>
                                  </p:stCondLst>
                                  <p:childTnLst>
                                    <p:set>
                                      <p:cBhvr>
                                        <p:cTn id="175" dur="1" fill="hold">
                                          <p:stCondLst>
                                            <p:cond delay="0"/>
                                          </p:stCondLst>
                                        </p:cTn>
                                        <p:tgtEl>
                                          <p:spTgt spid="83"/>
                                        </p:tgtEl>
                                        <p:attrNameLst>
                                          <p:attrName>style.visibility</p:attrName>
                                        </p:attrNameLst>
                                      </p:cBhvr>
                                      <p:to>
                                        <p:strVal val="visible"/>
                                      </p:to>
                                    </p:set>
                                    <p:animEffect transition="in" filter="wipe(right)">
                                      <p:cBhvr>
                                        <p:cTn id="176" dur="500"/>
                                        <p:tgtEl>
                                          <p:spTgt spid="83"/>
                                        </p:tgtEl>
                                      </p:cBhvr>
                                    </p:animEffect>
                                  </p:childTnLst>
                                </p:cTn>
                              </p:par>
                            </p:childTnLst>
                          </p:cTn>
                        </p:par>
                        <p:par>
                          <p:cTn id="177" fill="hold">
                            <p:stCondLst>
                              <p:cond delay="1000"/>
                            </p:stCondLst>
                            <p:childTnLst>
                              <p:par>
                                <p:cTn id="178" presetID="22" presetClass="entr" presetSubtype="8" fill="hold" grpId="0" nodeType="afterEffect">
                                  <p:stCondLst>
                                    <p:cond delay="0"/>
                                  </p:stCondLst>
                                  <p:childTnLst>
                                    <p:set>
                                      <p:cBhvr>
                                        <p:cTn id="179" dur="1" fill="hold">
                                          <p:stCondLst>
                                            <p:cond delay="0"/>
                                          </p:stCondLst>
                                        </p:cTn>
                                        <p:tgtEl>
                                          <p:spTgt spid="79"/>
                                        </p:tgtEl>
                                        <p:attrNameLst>
                                          <p:attrName>style.visibility</p:attrName>
                                        </p:attrNameLst>
                                      </p:cBhvr>
                                      <p:to>
                                        <p:strVal val="visible"/>
                                      </p:to>
                                    </p:set>
                                    <p:animEffect transition="in" filter="wipe(left)">
                                      <p:cBhvr>
                                        <p:cTn id="180" dur="500"/>
                                        <p:tgtEl>
                                          <p:spTgt spid="79"/>
                                        </p:tgtEl>
                                      </p:cBhvr>
                                    </p:animEffect>
                                  </p:childTnLst>
                                </p:cTn>
                              </p:par>
                            </p:childTnLst>
                          </p:cTn>
                        </p:par>
                        <p:par>
                          <p:cTn id="181" fill="hold">
                            <p:stCondLst>
                              <p:cond delay="1500"/>
                            </p:stCondLst>
                            <p:childTnLst>
                              <p:par>
                                <p:cTn id="182" presetID="22" presetClass="entr" presetSubtype="2" fill="hold" grpId="0" nodeType="afterEffect">
                                  <p:stCondLst>
                                    <p:cond delay="0"/>
                                  </p:stCondLst>
                                  <p:childTnLst>
                                    <p:set>
                                      <p:cBhvr>
                                        <p:cTn id="183" dur="1" fill="hold">
                                          <p:stCondLst>
                                            <p:cond delay="0"/>
                                          </p:stCondLst>
                                        </p:cTn>
                                        <p:tgtEl>
                                          <p:spTgt spid="82"/>
                                        </p:tgtEl>
                                        <p:attrNameLst>
                                          <p:attrName>style.visibility</p:attrName>
                                        </p:attrNameLst>
                                      </p:cBhvr>
                                      <p:to>
                                        <p:strVal val="visible"/>
                                      </p:to>
                                    </p:set>
                                    <p:animEffect transition="in" filter="wipe(right)">
                                      <p:cBhvr>
                                        <p:cTn id="184" dur="500"/>
                                        <p:tgtEl>
                                          <p:spTgt spid="82"/>
                                        </p:tgtEl>
                                      </p:cBhvr>
                                    </p:animEffect>
                                  </p:childTnLst>
                                </p:cTn>
                              </p:par>
                            </p:childTnLst>
                          </p:cTn>
                        </p:par>
                        <p:par>
                          <p:cTn id="185" fill="hold">
                            <p:stCondLst>
                              <p:cond delay="2000"/>
                            </p:stCondLst>
                            <p:childTnLst>
                              <p:par>
                                <p:cTn id="186" presetID="22" presetClass="entr" presetSubtype="8" fill="hold" grpId="0" nodeType="afterEffect">
                                  <p:stCondLst>
                                    <p:cond delay="0"/>
                                  </p:stCondLst>
                                  <p:childTnLst>
                                    <p:set>
                                      <p:cBhvr>
                                        <p:cTn id="187" dur="1" fill="hold">
                                          <p:stCondLst>
                                            <p:cond delay="0"/>
                                          </p:stCondLst>
                                        </p:cTn>
                                        <p:tgtEl>
                                          <p:spTgt spid="81"/>
                                        </p:tgtEl>
                                        <p:attrNameLst>
                                          <p:attrName>style.visibility</p:attrName>
                                        </p:attrNameLst>
                                      </p:cBhvr>
                                      <p:to>
                                        <p:strVal val="visible"/>
                                      </p:to>
                                    </p:set>
                                    <p:animEffect transition="in" filter="wipe(left)">
                                      <p:cBhvr>
                                        <p:cTn id="188" dur="500"/>
                                        <p:tgtEl>
                                          <p:spTgt spid="81"/>
                                        </p:tgtEl>
                                      </p:cBhvr>
                                    </p:animEffect>
                                  </p:childTnLst>
                                </p:cTn>
                              </p:par>
                            </p:childTnLst>
                          </p:cTn>
                        </p:par>
                        <p:par>
                          <p:cTn id="189" fill="hold">
                            <p:stCondLst>
                              <p:cond delay="2500"/>
                            </p:stCondLst>
                            <p:childTnLst>
                              <p:par>
                                <p:cTn id="190" presetID="22" presetClass="entr" presetSubtype="1" fill="hold" grpId="0" nodeType="afterEffect">
                                  <p:stCondLst>
                                    <p:cond delay="0"/>
                                  </p:stCondLst>
                                  <p:childTnLst>
                                    <p:set>
                                      <p:cBhvr>
                                        <p:cTn id="191" dur="1" fill="hold">
                                          <p:stCondLst>
                                            <p:cond delay="0"/>
                                          </p:stCondLst>
                                        </p:cTn>
                                        <p:tgtEl>
                                          <p:spTgt spid="84"/>
                                        </p:tgtEl>
                                        <p:attrNameLst>
                                          <p:attrName>style.visibility</p:attrName>
                                        </p:attrNameLst>
                                      </p:cBhvr>
                                      <p:to>
                                        <p:strVal val="visible"/>
                                      </p:to>
                                    </p:set>
                                    <p:animEffect transition="in" filter="wipe(up)">
                                      <p:cBhvr>
                                        <p:cTn id="192" dur="500"/>
                                        <p:tgtEl>
                                          <p:spTgt spid="84"/>
                                        </p:tgtEl>
                                      </p:cBhvr>
                                    </p:animEffect>
                                  </p:childTnLst>
                                </p:cTn>
                              </p:par>
                            </p:childTnLst>
                          </p:cTn>
                        </p:par>
                        <p:par>
                          <p:cTn id="193" fill="hold">
                            <p:stCondLst>
                              <p:cond delay="3000"/>
                            </p:stCondLst>
                            <p:childTnLst>
                              <p:par>
                                <p:cTn id="194" presetID="22" presetClass="entr" presetSubtype="1" fill="hold" grpId="0" nodeType="afterEffect">
                                  <p:stCondLst>
                                    <p:cond delay="0"/>
                                  </p:stCondLst>
                                  <p:childTnLst>
                                    <p:set>
                                      <p:cBhvr>
                                        <p:cTn id="195" dur="1" fill="hold">
                                          <p:stCondLst>
                                            <p:cond delay="0"/>
                                          </p:stCondLst>
                                        </p:cTn>
                                        <p:tgtEl>
                                          <p:spTgt spid="86"/>
                                        </p:tgtEl>
                                        <p:attrNameLst>
                                          <p:attrName>style.visibility</p:attrName>
                                        </p:attrNameLst>
                                      </p:cBhvr>
                                      <p:to>
                                        <p:strVal val="visible"/>
                                      </p:to>
                                    </p:set>
                                    <p:animEffect transition="in" filter="wipe(up)">
                                      <p:cBhvr>
                                        <p:cTn id="196" dur="500"/>
                                        <p:tgtEl>
                                          <p:spTgt spid="86"/>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88"/>
                                        </p:tgtEl>
                                        <p:attrNameLst>
                                          <p:attrName>style.visibility</p:attrName>
                                        </p:attrNameLst>
                                      </p:cBhvr>
                                      <p:to>
                                        <p:strVal val="visible"/>
                                      </p:to>
                                    </p:set>
                                    <p:animEffect transition="in" filter="wipe(left)">
                                      <p:cBhvr>
                                        <p:cTn id="201" dur="500"/>
                                        <p:tgtEl>
                                          <p:spTgt spid="88"/>
                                        </p:tgtEl>
                                      </p:cBhvr>
                                    </p:animEffect>
                                  </p:childTnLst>
                                </p:cTn>
                              </p:par>
                            </p:childTnLst>
                          </p:cTn>
                        </p:par>
                        <p:par>
                          <p:cTn id="202" fill="hold">
                            <p:stCondLst>
                              <p:cond delay="500"/>
                            </p:stCondLst>
                            <p:childTnLst>
                              <p:par>
                                <p:cTn id="203" presetID="22" presetClass="entr" presetSubtype="2" fill="hold" grpId="0" nodeType="afterEffect">
                                  <p:stCondLst>
                                    <p:cond delay="0"/>
                                  </p:stCondLst>
                                  <p:childTnLst>
                                    <p:set>
                                      <p:cBhvr>
                                        <p:cTn id="204" dur="1" fill="hold">
                                          <p:stCondLst>
                                            <p:cond delay="0"/>
                                          </p:stCondLst>
                                        </p:cTn>
                                        <p:tgtEl>
                                          <p:spTgt spid="91"/>
                                        </p:tgtEl>
                                        <p:attrNameLst>
                                          <p:attrName>style.visibility</p:attrName>
                                        </p:attrNameLst>
                                      </p:cBhvr>
                                      <p:to>
                                        <p:strVal val="visible"/>
                                      </p:to>
                                    </p:set>
                                    <p:animEffect transition="in" filter="wipe(right)">
                                      <p:cBhvr>
                                        <p:cTn id="205" dur="500"/>
                                        <p:tgtEl>
                                          <p:spTgt spid="91"/>
                                        </p:tgtEl>
                                      </p:cBhvr>
                                    </p:animEffect>
                                  </p:childTnLst>
                                </p:cTn>
                              </p:par>
                            </p:childTnLst>
                          </p:cTn>
                        </p:par>
                        <p:par>
                          <p:cTn id="206" fill="hold">
                            <p:stCondLst>
                              <p:cond delay="1000"/>
                            </p:stCondLst>
                            <p:childTnLst>
                              <p:par>
                                <p:cTn id="207" presetID="22" presetClass="entr" presetSubtype="8" fill="hold" grpId="0" nodeType="afterEffect">
                                  <p:stCondLst>
                                    <p:cond delay="0"/>
                                  </p:stCondLst>
                                  <p:childTnLst>
                                    <p:set>
                                      <p:cBhvr>
                                        <p:cTn id="208" dur="1" fill="hold">
                                          <p:stCondLst>
                                            <p:cond delay="0"/>
                                          </p:stCondLst>
                                        </p:cTn>
                                        <p:tgtEl>
                                          <p:spTgt spid="87"/>
                                        </p:tgtEl>
                                        <p:attrNameLst>
                                          <p:attrName>style.visibility</p:attrName>
                                        </p:attrNameLst>
                                      </p:cBhvr>
                                      <p:to>
                                        <p:strVal val="visible"/>
                                      </p:to>
                                    </p:set>
                                    <p:animEffect transition="in" filter="wipe(left)">
                                      <p:cBhvr>
                                        <p:cTn id="209" dur="500"/>
                                        <p:tgtEl>
                                          <p:spTgt spid="87"/>
                                        </p:tgtEl>
                                      </p:cBhvr>
                                    </p:animEffect>
                                  </p:childTnLst>
                                </p:cTn>
                              </p:par>
                            </p:childTnLst>
                          </p:cTn>
                        </p:par>
                        <p:par>
                          <p:cTn id="210" fill="hold">
                            <p:stCondLst>
                              <p:cond delay="1500"/>
                            </p:stCondLst>
                            <p:childTnLst>
                              <p:par>
                                <p:cTn id="211" presetID="22" presetClass="entr" presetSubtype="2" fill="hold" grpId="0" nodeType="afterEffect">
                                  <p:stCondLst>
                                    <p:cond delay="0"/>
                                  </p:stCondLst>
                                  <p:childTnLst>
                                    <p:set>
                                      <p:cBhvr>
                                        <p:cTn id="212" dur="1" fill="hold">
                                          <p:stCondLst>
                                            <p:cond delay="0"/>
                                          </p:stCondLst>
                                        </p:cTn>
                                        <p:tgtEl>
                                          <p:spTgt spid="90"/>
                                        </p:tgtEl>
                                        <p:attrNameLst>
                                          <p:attrName>style.visibility</p:attrName>
                                        </p:attrNameLst>
                                      </p:cBhvr>
                                      <p:to>
                                        <p:strVal val="visible"/>
                                      </p:to>
                                    </p:set>
                                    <p:animEffect transition="in" filter="wipe(right)">
                                      <p:cBhvr>
                                        <p:cTn id="213" dur="500"/>
                                        <p:tgtEl>
                                          <p:spTgt spid="90"/>
                                        </p:tgtEl>
                                      </p:cBhvr>
                                    </p:animEffect>
                                  </p:childTnLst>
                                </p:cTn>
                              </p:par>
                            </p:childTnLst>
                          </p:cTn>
                        </p:par>
                        <p:par>
                          <p:cTn id="214" fill="hold">
                            <p:stCondLst>
                              <p:cond delay="2000"/>
                            </p:stCondLst>
                            <p:childTnLst>
                              <p:par>
                                <p:cTn id="215" presetID="22" presetClass="entr" presetSubtype="8" fill="hold" grpId="0" nodeType="afterEffect">
                                  <p:stCondLst>
                                    <p:cond delay="0"/>
                                  </p:stCondLst>
                                  <p:childTnLst>
                                    <p:set>
                                      <p:cBhvr>
                                        <p:cTn id="216" dur="1" fill="hold">
                                          <p:stCondLst>
                                            <p:cond delay="0"/>
                                          </p:stCondLst>
                                        </p:cTn>
                                        <p:tgtEl>
                                          <p:spTgt spid="89"/>
                                        </p:tgtEl>
                                        <p:attrNameLst>
                                          <p:attrName>style.visibility</p:attrName>
                                        </p:attrNameLst>
                                      </p:cBhvr>
                                      <p:to>
                                        <p:strVal val="visible"/>
                                      </p:to>
                                    </p:set>
                                    <p:animEffect transition="in" filter="wipe(left)">
                                      <p:cBhvr>
                                        <p:cTn id="21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63" grpId="0" animBg="1"/>
      <p:bldP spid="64" grpId="0" animBg="1"/>
      <p:bldP spid="65" grpId="0" animBg="1"/>
      <p:bldP spid="66" grpId="0" animBg="1"/>
      <p:bldP spid="67" grpId="0" animBg="1"/>
      <p:bldP spid="68" grpId="0" animBg="1"/>
      <p:bldP spid="69" grpId="0" animBg="1"/>
      <p:bldP spid="71" grpId="0" animBg="1"/>
      <p:bldP spid="72" grpId="0" animBg="1"/>
      <p:bldP spid="73" grpId="0" animBg="1"/>
      <p:bldP spid="74" grpId="0" animBg="1"/>
      <p:bldP spid="75" grpId="0" animBg="1"/>
      <p:bldP spid="76" grpId="0" animBg="1"/>
      <p:bldP spid="78" grpId="0" animBg="1"/>
      <p:bldP spid="79" grpId="0" animBg="1"/>
      <p:bldP spid="80" grpId="0" animBg="1"/>
      <p:bldP spid="81" grpId="0" animBg="1"/>
      <p:bldP spid="82" grpId="0" animBg="1"/>
      <p:bldP spid="83" grpId="0" animBg="1"/>
      <p:bldP spid="84" grpId="0" animBg="1"/>
      <p:bldP spid="86" grpId="0" animBg="1"/>
      <p:bldP spid="87" grpId="0" animBg="1"/>
      <p:bldP spid="88" grpId="0" animBg="1"/>
      <p:bldP spid="89" grpId="0" animBg="1"/>
      <p:bldP spid="90"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631916" y="5793131"/>
            <a:ext cx="2831913" cy="204716"/>
          </a:xfrm>
          <a:prstGeom prst="ellipse">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Freeform 4"/>
          <p:cNvSpPr/>
          <p:nvPr/>
        </p:nvSpPr>
        <p:spPr>
          <a:xfrm>
            <a:off x="47835" y="1946682"/>
            <a:ext cx="4233933" cy="3357161"/>
          </a:xfrm>
          <a:custGeom>
            <a:avLst/>
            <a:gdLst>
              <a:gd name="connsiteX0" fmla="*/ 321740 w 3676506"/>
              <a:gd name="connsiteY0" fmla="*/ 0 h 1930400"/>
              <a:gd name="connsiteX1" fmla="*/ 2887961 w 3676506"/>
              <a:gd name="connsiteY1" fmla="*/ 0 h 1930400"/>
              <a:gd name="connsiteX2" fmla="*/ 3209701 w 3676506"/>
              <a:gd name="connsiteY2" fmla="*/ 321740 h 1930400"/>
              <a:gd name="connsiteX3" fmla="*/ 3209701 w 3676506"/>
              <a:gd name="connsiteY3" fmla="*/ 1132178 h 1930400"/>
              <a:gd name="connsiteX4" fmla="*/ 3676506 w 3676506"/>
              <a:gd name="connsiteY4" fmla="*/ 1611085 h 1930400"/>
              <a:gd name="connsiteX5" fmla="*/ 3209212 w 3676506"/>
              <a:gd name="connsiteY5" fmla="*/ 1611085 h 1930400"/>
              <a:gd name="connsiteX6" fmla="*/ 3184417 w 3676506"/>
              <a:gd name="connsiteY6" fmla="*/ 1733896 h 1930400"/>
              <a:gd name="connsiteX7" fmla="*/ 2887961 w 3676506"/>
              <a:gd name="connsiteY7" fmla="*/ 1930400 h 1930400"/>
              <a:gd name="connsiteX8" fmla="*/ 321740 w 3676506"/>
              <a:gd name="connsiteY8" fmla="*/ 1930400 h 1930400"/>
              <a:gd name="connsiteX9" fmla="*/ 0 w 3676506"/>
              <a:gd name="connsiteY9" fmla="*/ 1608660 h 1930400"/>
              <a:gd name="connsiteX10" fmla="*/ 0 w 3676506"/>
              <a:gd name="connsiteY10" fmla="*/ 321740 h 1930400"/>
              <a:gd name="connsiteX11" fmla="*/ 321740 w 3676506"/>
              <a:gd name="connsiteY11" fmla="*/ 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6506" h="1930400">
                <a:moveTo>
                  <a:pt x="321740" y="0"/>
                </a:moveTo>
                <a:lnTo>
                  <a:pt x="2887961" y="0"/>
                </a:lnTo>
                <a:cubicBezTo>
                  <a:pt x="3065653" y="0"/>
                  <a:pt x="3209701" y="144048"/>
                  <a:pt x="3209701" y="321740"/>
                </a:cubicBezTo>
                <a:lnTo>
                  <a:pt x="3209701" y="1132178"/>
                </a:lnTo>
                <a:lnTo>
                  <a:pt x="3676506" y="1611085"/>
                </a:lnTo>
                <a:lnTo>
                  <a:pt x="3209212" y="1611085"/>
                </a:lnTo>
                <a:lnTo>
                  <a:pt x="3184417" y="1733896"/>
                </a:lnTo>
                <a:cubicBezTo>
                  <a:pt x="3135574" y="1849373"/>
                  <a:pt x="3021230" y="1930400"/>
                  <a:pt x="2887961" y="1930400"/>
                </a:cubicBezTo>
                <a:lnTo>
                  <a:pt x="321740" y="1930400"/>
                </a:lnTo>
                <a:cubicBezTo>
                  <a:pt x="144048" y="1930400"/>
                  <a:pt x="0" y="1786352"/>
                  <a:pt x="0" y="1608660"/>
                </a:cubicBezTo>
                <a:lnTo>
                  <a:pt x="0" y="321740"/>
                </a:lnTo>
                <a:cubicBezTo>
                  <a:pt x="0" y="144048"/>
                  <a:pt x="144048" y="0"/>
                  <a:pt x="3217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TextBox 5"/>
          <p:cNvSpPr txBox="1"/>
          <p:nvPr/>
        </p:nvSpPr>
        <p:spPr>
          <a:xfrm>
            <a:off x="91708" y="2071081"/>
            <a:ext cx="3511028" cy="830997"/>
          </a:xfrm>
          <a:prstGeom prst="rect">
            <a:avLst/>
          </a:prstGeom>
          <a:noFill/>
        </p:spPr>
        <p:txBody>
          <a:bodyPr wrap="square" rtlCol="0">
            <a:spAutoFit/>
          </a:bodyPr>
          <a:lstStyle/>
          <a:p>
            <a:pPr algn="just"/>
            <a:r>
              <a:rPr lang="ro-RO" sz="1200" b="1" dirty="0">
                <a:latin typeface="Times New Roman" panose="02020603050405020304" pitchFamily="18" charset="0"/>
                <a:cs typeface="Times New Roman" panose="02020603050405020304" pitchFamily="18" charset="0"/>
              </a:rPr>
              <a:t>Activitatea A1 - Crearea </a:t>
            </a:r>
            <a:r>
              <a:rPr lang="ro-RO" sz="1200" b="1" dirty="0" err="1">
                <a:latin typeface="Times New Roman" panose="02020603050405020304" pitchFamily="18" charset="0"/>
                <a:cs typeface="Times New Roman" panose="02020603050405020304" pitchFamily="18" charset="0"/>
              </a:rPr>
              <a:t>şi</a:t>
            </a:r>
            <a:r>
              <a:rPr lang="ro-RO" sz="1200" b="1" dirty="0">
                <a:latin typeface="Times New Roman" panose="02020603050405020304" pitchFamily="18" charset="0"/>
                <a:cs typeface="Times New Roman" panose="02020603050405020304" pitchFamily="18" charset="0"/>
              </a:rPr>
              <a:t> dezvoltarea unei </a:t>
            </a:r>
            <a:r>
              <a:rPr lang="ro-RO" sz="1200" b="1" dirty="0" err="1">
                <a:latin typeface="Times New Roman" panose="02020603050405020304" pitchFamily="18" charset="0"/>
                <a:cs typeface="Times New Roman" panose="02020603050405020304" pitchFamily="18" charset="0"/>
              </a:rPr>
              <a:t>reţele</a:t>
            </a:r>
            <a:r>
              <a:rPr lang="ro-RO" sz="1200" b="1" dirty="0">
                <a:latin typeface="Times New Roman" panose="02020603050405020304" pitchFamily="18" charset="0"/>
                <a:cs typeface="Times New Roman" panose="02020603050405020304" pitchFamily="18" charset="0"/>
              </a:rPr>
              <a:t> </a:t>
            </a:r>
            <a:r>
              <a:rPr lang="ro-RO" sz="1200" b="1" dirty="0" err="1">
                <a:latin typeface="Times New Roman" panose="02020603050405020304" pitchFamily="18" charset="0"/>
                <a:cs typeface="Times New Roman" panose="02020603050405020304" pitchFamily="18" charset="0"/>
              </a:rPr>
              <a:t>naţionale</a:t>
            </a:r>
            <a:r>
              <a:rPr lang="ro-RO" sz="1200" b="1" dirty="0">
                <a:latin typeface="Times New Roman" panose="02020603050405020304" pitchFamily="18" charset="0"/>
                <a:cs typeface="Times New Roman" panose="02020603050405020304" pitchFamily="18" charset="0"/>
              </a:rPr>
              <a:t> inovative integrate de </a:t>
            </a:r>
            <a:r>
              <a:rPr lang="ro-RO" sz="1200" b="1" dirty="0" err="1">
                <a:latin typeface="Times New Roman" panose="02020603050405020304" pitchFamily="18" charset="0"/>
                <a:cs typeface="Times New Roman" panose="02020603050405020304" pitchFamily="18" charset="0"/>
              </a:rPr>
              <a:t>locuinţe</a:t>
            </a:r>
            <a:r>
              <a:rPr lang="ro-RO" sz="1200" b="1" dirty="0">
                <a:latin typeface="Times New Roman" panose="02020603050405020304" pitchFamily="18" charset="0"/>
                <a:cs typeface="Times New Roman" panose="02020603050405020304" pitchFamily="18" charset="0"/>
              </a:rPr>
              <a:t> protejate pentru transferul la o </a:t>
            </a:r>
            <a:r>
              <a:rPr lang="ro-RO" sz="1200" b="1" dirty="0" err="1">
                <a:latin typeface="Times New Roman" panose="02020603050405020304" pitchFamily="18" charset="0"/>
                <a:cs typeface="Times New Roman" panose="02020603050405020304" pitchFamily="18" charset="0"/>
              </a:rPr>
              <a:t>viaţă</a:t>
            </a:r>
            <a:r>
              <a:rPr lang="ro-RO" sz="1200" b="1" dirty="0">
                <a:latin typeface="Times New Roman" panose="02020603050405020304" pitchFamily="18" charset="0"/>
                <a:cs typeface="Times New Roman" panose="02020603050405020304" pitchFamily="18" charset="0"/>
              </a:rPr>
              <a:t> independentă al victimelor </a:t>
            </a:r>
            <a:r>
              <a:rPr lang="ro-RO" sz="1200" b="1" dirty="0" err="1">
                <a:latin typeface="Times New Roman" panose="02020603050405020304" pitchFamily="18" charset="0"/>
                <a:cs typeface="Times New Roman" panose="02020603050405020304" pitchFamily="18" charset="0"/>
              </a:rPr>
              <a:t>violenţei</a:t>
            </a:r>
            <a:r>
              <a:rPr lang="ro-RO" sz="1200" b="1" dirty="0">
                <a:latin typeface="Times New Roman" panose="02020603050405020304" pitchFamily="18" charset="0"/>
                <a:cs typeface="Times New Roman" panose="02020603050405020304" pitchFamily="18" charset="0"/>
              </a:rPr>
              <a:t> domestice</a:t>
            </a:r>
          </a:p>
        </p:txBody>
      </p:sp>
      <p:sp>
        <p:nvSpPr>
          <p:cNvPr id="7" name="TextBox 6"/>
          <p:cNvSpPr txBox="1"/>
          <p:nvPr/>
        </p:nvSpPr>
        <p:spPr>
          <a:xfrm>
            <a:off x="120992" y="2816464"/>
            <a:ext cx="3550661" cy="252376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r>
              <a:rPr lang="ro-RO" sz="1200" b="1" dirty="0">
                <a:solidFill>
                  <a:schemeClr val="tx1"/>
                </a:solidFill>
                <a:latin typeface="Times New Roman" panose="02020603050405020304" pitchFamily="18" charset="0"/>
                <a:cs typeface="Times New Roman" panose="02020603050405020304" pitchFamily="18" charset="0"/>
              </a:rPr>
              <a:t>Rezultate Activitatea 1:</a:t>
            </a:r>
            <a:endParaRPr lang="ro-RO" sz="1200" dirty="0">
              <a:solidFill>
                <a:schemeClr val="tx1"/>
              </a:solidFill>
              <a:latin typeface="Times New Roman" panose="02020603050405020304" pitchFamily="18" charset="0"/>
              <a:cs typeface="Times New Roman" panose="02020603050405020304" pitchFamily="18" charset="0"/>
            </a:endParaRPr>
          </a:p>
          <a:p>
            <a:r>
              <a:rPr lang="ro-RO" sz="1200" dirty="0">
                <a:solidFill>
                  <a:schemeClr val="tx1"/>
                </a:solidFill>
                <a:latin typeface="Times New Roman" panose="02020603050405020304" pitchFamily="18" charset="0"/>
                <a:cs typeface="Times New Roman" panose="02020603050405020304" pitchFamily="18" charset="0"/>
              </a:rPr>
              <a:t>- o </a:t>
            </a:r>
            <a:r>
              <a:rPr lang="ro-RO" sz="1200" dirty="0" err="1">
                <a:solidFill>
                  <a:schemeClr val="tx1"/>
                </a:solidFill>
                <a:latin typeface="Times New Roman" panose="02020603050405020304" pitchFamily="18" charset="0"/>
                <a:cs typeface="Times New Roman" panose="02020603050405020304" pitchFamily="18" charset="0"/>
              </a:rPr>
              <a:t>reţea</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naţională</a:t>
            </a:r>
            <a:r>
              <a:rPr lang="ro-RO" sz="1200" dirty="0">
                <a:solidFill>
                  <a:schemeClr val="tx1"/>
                </a:solidFill>
                <a:latin typeface="Times New Roman" panose="02020603050405020304" pitchFamily="18" charset="0"/>
                <a:cs typeface="Times New Roman" panose="02020603050405020304" pitchFamily="18" charset="0"/>
              </a:rPr>
              <a:t> de </a:t>
            </a:r>
            <a:r>
              <a:rPr lang="ro-RO" sz="1200" dirty="0" err="1">
                <a:solidFill>
                  <a:schemeClr val="tx1"/>
                </a:solidFill>
                <a:latin typeface="Times New Roman" panose="02020603050405020304" pitchFamily="18" charset="0"/>
                <a:cs typeface="Times New Roman" panose="02020603050405020304" pitchFamily="18" charset="0"/>
              </a:rPr>
              <a:t>locuinţe</a:t>
            </a:r>
            <a:r>
              <a:rPr lang="ro-RO" sz="1200" dirty="0">
                <a:solidFill>
                  <a:schemeClr val="tx1"/>
                </a:solidFill>
                <a:latin typeface="Times New Roman" panose="02020603050405020304" pitchFamily="18" charset="0"/>
                <a:cs typeface="Times New Roman" panose="02020603050405020304" pitchFamily="18" charset="0"/>
              </a:rPr>
              <a:t> protejate creată;</a:t>
            </a:r>
          </a:p>
          <a:p>
            <a:r>
              <a:rPr lang="ro-RO" sz="1200" dirty="0">
                <a:solidFill>
                  <a:schemeClr val="tx1"/>
                </a:solidFill>
                <a:latin typeface="Times New Roman" panose="02020603050405020304" pitchFamily="18" charset="0"/>
                <a:cs typeface="Times New Roman" panose="02020603050405020304" pitchFamily="18" charset="0"/>
              </a:rPr>
              <a:t> - un acord de parteneriat încheiat cu 42 de </a:t>
            </a:r>
            <a:r>
              <a:rPr lang="ro-RO" sz="1200" dirty="0" err="1">
                <a:solidFill>
                  <a:schemeClr val="tx1"/>
                </a:solidFill>
                <a:latin typeface="Times New Roman" panose="02020603050405020304" pitchFamily="18" charset="0"/>
                <a:cs typeface="Times New Roman" panose="02020603050405020304" pitchFamily="18" charset="0"/>
              </a:rPr>
              <a:t>autorităţi</a:t>
            </a:r>
            <a:r>
              <a:rPr lang="ro-RO" sz="1200" dirty="0">
                <a:solidFill>
                  <a:schemeClr val="tx1"/>
                </a:solidFill>
                <a:latin typeface="Times New Roman" panose="02020603050405020304" pitchFamily="18" charset="0"/>
                <a:cs typeface="Times New Roman" panose="02020603050405020304" pitchFamily="18" charset="0"/>
              </a:rPr>
              <a:t> locale; </a:t>
            </a:r>
          </a:p>
          <a:p>
            <a:r>
              <a:rPr lang="ro-RO" sz="1200" dirty="0">
                <a:solidFill>
                  <a:schemeClr val="tx1"/>
                </a:solidFill>
                <a:latin typeface="Times New Roman" panose="02020603050405020304" pitchFamily="18" charset="0"/>
                <a:cs typeface="Times New Roman" panose="02020603050405020304" pitchFamily="18" charset="0"/>
              </a:rPr>
              <a:t>- 42 de </a:t>
            </a:r>
            <a:r>
              <a:rPr lang="ro-RO" sz="1200" dirty="0" err="1">
                <a:solidFill>
                  <a:schemeClr val="tx1"/>
                </a:solidFill>
                <a:latin typeface="Times New Roman" panose="02020603050405020304" pitchFamily="18" charset="0"/>
                <a:cs typeface="Times New Roman" panose="02020603050405020304" pitchFamily="18" charset="0"/>
              </a:rPr>
              <a:t>spaţii</a:t>
            </a:r>
            <a:r>
              <a:rPr lang="ro-RO" sz="1200" dirty="0">
                <a:solidFill>
                  <a:schemeClr val="tx1"/>
                </a:solidFill>
                <a:latin typeface="Times New Roman" panose="02020603050405020304" pitchFamily="18" charset="0"/>
                <a:cs typeface="Times New Roman" panose="02020603050405020304" pitchFamily="18" charset="0"/>
              </a:rPr>
              <a:t> identificate pentru crearea </a:t>
            </a:r>
            <a:r>
              <a:rPr lang="ro-RO" sz="1200" dirty="0" err="1">
                <a:solidFill>
                  <a:schemeClr val="tx1"/>
                </a:solidFill>
                <a:latin typeface="Times New Roman" panose="02020603050405020304" pitchFamily="18" charset="0"/>
                <a:cs typeface="Times New Roman" panose="02020603050405020304" pitchFamily="18" charset="0"/>
              </a:rPr>
              <a:t>locuinţelor</a:t>
            </a:r>
            <a:r>
              <a:rPr lang="ro-RO" sz="1200" dirty="0">
                <a:solidFill>
                  <a:schemeClr val="tx1"/>
                </a:solidFill>
                <a:latin typeface="Times New Roman" panose="02020603050405020304" pitchFamily="18" charset="0"/>
                <a:cs typeface="Times New Roman" panose="02020603050405020304" pitchFamily="18" charset="0"/>
              </a:rPr>
              <a:t> protejate; </a:t>
            </a:r>
          </a:p>
          <a:p>
            <a:r>
              <a:rPr lang="ro-RO" sz="1200" dirty="0">
                <a:solidFill>
                  <a:schemeClr val="tx1"/>
                </a:solidFill>
                <a:latin typeface="Times New Roman" panose="02020603050405020304" pitchFamily="18" charset="0"/>
                <a:cs typeface="Times New Roman" panose="02020603050405020304" pitchFamily="18" charset="0"/>
              </a:rPr>
              <a:t>- 42 de coordonatori locali </a:t>
            </a:r>
            <a:r>
              <a:rPr lang="ro-RO" sz="1200" dirty="0" err="1">
                <a:solidFill>
                  <a:schemeClr val="tx1"/>
                </a:solidFill>
                <a:latin typeface="Times New Roman" panose="02020603050405020304" pitchFamily="18" charset="0"/>
                <a:cs typeface="Times New Roman" panose="02020603050405020304" pitchFamily="18" charset="0"/>
              </a:rPr>
              <a:t>identificaţi</a:t>
            </a:r>
            <a:r>
              <a:rPr lang="ro-RO" sz="1200" dirty="0">
                <a:solidFill>
                  <a:schemeClr val="tx1"/>
                </a:solidFill>
                <a:latin typeface="Times New Roman" panose="02020603050405020304" pitchFamily="18" charset="0"/>
                <a:cs typeface="Times New Roman" panose="02020603050405020304" pitchFamily="18" charset="0"/>
              </a:rPr>
              <a:t> în vederea creării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operationalizării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reţelei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naţionale</a:t>
            </a:r>
            <a:r>
              <a:rPr lang="ro-RO" sz="1200" dirty="0">
                <a:solidFill>
                  <a:schemeClr val="tx1"/>
                </a:solidFill>
                <a:latin typeface="Times New Roman" panose="02020603050405020304" pitchFamily="18" charset="0"/>
                <a:cs typeface="Times New Roman" panose="02020603050405020304" pitchFamily="18" charset="0"/>
              </a:rPr>
              <a:t> inovative integrate de </a:t>
            </a:r>
            <a:r>
              <a:rPr lang="ro-RO" sz="1200" dirty="0" err="1">
                <a:solidFill>
                  <a:schemeClr val="tx1"/>
                </a:solidFill>
                <a:latin typeface="Times New Roman" panose="02020603050405020304" pitchFamily="18" charset="0"/>
                <a:cs typeface="Times New Roman" panose="02020603050405020304" pitchFamily="18" charset="0"/>
              </a:rPr>
              <a:t>intervenţie</a:t>
            </a:r>
            <a:r>
              <a:rPr lang="ro-RO" sz="1200" dirty="0">
                <a:solidFill>
                  <a:schemeClr val="tx1"/>
                </a:solidFill>
                <a:latin typeface="Times New Roman" panose="02020603050405020304" pitchFamily="18" charset="0"/>
                <a:cs typeface="Times New Roman" panose="02020603050405020304" pitchFamily="18" charset="0"/>
              </a:rPr>
              <a:t>; </a:t>
            </a:r>
          </a:p>
          <a:p>
            <a:r>
              <a:rPr lang="ro-RO" sz="1200" dirty="0">
                <a:solidFill>
                  <a:schemeClr val="tx1"/>
                </a:solidFill>
                <a:latin typeface="Times New Roman" panose="02020603050405020304" pitchFamily="18" charset="0"/>
                <a:cs typeface="Times New Roman" panose="02020603050405020304" pitchFamily="18" charset="0"/>
              </a:rPr>
              <a:t>- 42 de </a:t>
            </a:r>
            <a:r>
              <a:rPr lang="ro-RO" sz="1200" dirty="0" err="1">
                <a:solidFill>
                  <a:schemeClr val="tx1"/>
                </a:solidFill>
                <a:latin typeface="Times New Roman" panose="02020603050405020304" pitchFamily="18" charset="0"/>
                <a:cs typeface="Times New Roman" panose="02020603050405020304" pitchFamily="18" charset="0"/>
              </a:rPr>
              <a:t>experţi</a:t>
            </a:r>
            <a:r>
              <a:rPr lang="ro-RO" sz="1200" dirty="0">
                <a:solidFill>
                  <a:schemeClr val="tx1"/>
                </a:solidFill>
                <a:latin typeface="Times New Roman" panose="02020603050405020304" pitchFamily="18" charset="0"/>
                <a:cs typeface="Times New Roman" panose="02020603050405020304" pitchFamily="18" charset="0"/>
              </a:rPr>
              <a:t> financiari </a:t>
            </a:r>
            <a:r>
              <a:rPr lang="ro-RO" sz="1200" dirty="0" err="1">
                <a:solidFill>
                  <a:schemeClr val="tx1"/>
                </a:solidFill>
                <a:latin typeface="Times New Roman" panose="02020603050405020304" pitchFamily="18" charset="0"/>
                <a:cs typeface="Times New Roman" panose="02020603050405020304" pitchFamily="18" charset="0"/>
              </a:rPr>
              <a:t>identificaţi</a:t>
            </a:r>
            <a:r>
              <a:rPr lang="ro-RO" sz="1200" dirty="0">
                <a:solidFill>
                  <a:schemeClr val="tx1"/>
                </a:solidFill>
                <a:latin typeface="Times New Roman" panose="02020603050405020304" pitchFamily="18" charset="0"/>
                <a:cs typeface="Times New Roman" panose="02020603050405020304" pitchFamily="18" charset="0"/>
              </a:rPr>
              <a:t> în vederea creării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operaţionalizării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reţelei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naţionale</a:t>
            </a:r>
            <a:r>
              <a:rPr lang="ro-RO" sz="1200" dirty="0">
                <a:solidFill>
                  <a:schemeClr val="tx1"/>
                </a:solidFill>
                <a:latin typeface="Times New Roman" panose="02020603050405020304" pitchFamily="18" charset="0"/>
                <a:cs typeface="Times New Roman" panose="02020603050405020304" pitchFamily="18" charset="0"/>
              </a:rPr>
              <a:t> inovative integrate de </a:t>
            </a:r>
            <a:r>
              <a:rPr lang="ro-RO" sz="1200" dirty="0" err="1">
                <a:solidFill>
                  <a:schemeClr val="tx1"/>
                </a:solidFill>
                <a:latin typeface="Times New Roman" panose="02020603050405020304" pitchFamily="18" charset="0"/>
                <a:cs typeface="Times New Roman" panose="02020603050405020304" pitchFamily="18" charset="0"/>
              </a:rPr>
              <a:t>intervenţie</a:t>
            </a:r>
            <a:r>
              <a:rPr lang="ro-RO" sz="1200" dirty="0">
                <a:solidFill>
                  <a:schemeClr val="tx1"/>
                </a:solidFill>
                <a:latin typeface="Times New Roman" panose="02020603050405020304" pitchFamily="18" charset="0"/>
                <a:cs typeface="Times New Roman" panose="02020603050405020304" pitchFamily="18" charset="0"/>
              </a:rPr>
              <a:t>.</a:t>
            </a:r>
          </a:p>
          <a:p>
            <a:pPr algn="ctr"/>
            <a:r>
              <a:rPr lang="en-US" sz="1200" dirty="0">
                <a:solidFill>
                  <a:schemeClr val="tx1"/>
                </a:solidFill>
                <a:latin typeface="Times New Roman" panose="02020603050405020304" pitchFamily="18" charset="0"/>
                <a:cs typeface="Times New Roman" panose="02020603050405020304" pitchFamily="18" charset="0"/>
              </a:rPr>
              <a:t>.</a:t>
            </a:r>
          </a:p>
        </p:txBody>
      </p:sp>
      <p:sp>
        <p:nvSpPr>
          <p:cNvPr id="8" name="Freeform 7"/>
          <p:cNvSpPr/>
          <p:nvPr/>
        </p:nvSpPr>
        <p:spPr>
          <a:xfrm flipV="1">
            <a:off x="4311052" y="1101910"/>
            <a:ext cx="5140268" cy="5495554"/>
          </a:xfrm>
          <a:custGeom>
            <a:avLst/>
            <a:gdLst>
              <a:gd name="connsiteX0" fmla="*/ 321740 w 3676506"/>
              <a:gd name="connsiteY0" fmla="*/ 0 h 1930400"/>
              <a:gd name="connsiteX1" fmla="*/ 2887961 w 3676506"/>
              <a:gd name="connsiteY1" fmla="*/ 0 h 1930400"/>
              <a:gd name="connsiteX2" fmla="*/ 3209701 w 3676506"/>
              <a:gd name="connsiteY2" fmla="*/ 321740 h 1930400"/>
              <a:gd name="connsiteX3" fmla="*/ 3209701 w 3676506"/>
              <a:gd name="connsiteY3" fmla="*/ 1132178 h 1930400"/>
              <a:gd name="connsiteX4" fmla="*/ 3676506 w 3676506"/>
              <a:gd name="connsiteY4" fmla="*/ 1611085 h 1930400"/>
              <a:gd name="connsiteX5" fmla="*/ 3209212 w 3676506"/>
              <a:gd name="connsiteY5" fmla="*/ 1611085 h 1930400"/>
              <a:gd name="connsiteX6" fmla="*/ 3184417 w 3676506"/>
              <a:gd name="connsiteY6" fmla="*/ 1733896 h 1930400"/>
              <a:gd name="connsiteX7" fmla="*/ 2887961 w 3676506"/>
              <a:gd name="connsiteY7" fmla="*/ 1930400 h 1930400"/>
              <a:gd name="connsiteX8" fmla="*/ 321740 w 3676506"/>
              <a:gd name="connsiteY8" fmla="*/ 1930400 h 1930400"/>
              <a:gd name="connsiteX9" fmla="*/ 0 w 3676506"/>
              <a:gd name="connsiteY9" fmla="*/ 1608660 h 1930400"/>
              <a:gd name="connsiteX10" fmla="*/ 0 w 3676506"/>
              <a:gd name="connsiteY10" fmla="*/ 321740 h 1930400"/>
              <a:gd name="connsiteX11" fmla="*/ 321740 w 3676506"/>
              <a:gd name="connsiteY11" fmla="*/ 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6506" h="1930400">
                <a:moveTo>
                  <a:pt x="321740" y="0"/>
                </a:moveTo>
                <a:lnTo>
                  <a:pt x="2887961" y="0"/>
                </a:lnTo>
                <a:cubicBezTo>
                  <a:pt x="3065653" y="0"/>
                  <a:pt x="3209701" y="144048"/>
                  <a:pt x="3209701" y="321740"/>
                </a:cubicBezTo>
                <a:lnTo>
                  <a:pt x="3209701" y="1132178"/>
                </a:lnTo>
                <a:lnTo>
                  <a:pt x="3676506" y="1611085"/>
                </a:lnTo>
                <a:lnTo>
                  <a:pt x="3209212" y="1611085"/>
                </a:lnTo>
                <a:lnTo>
                  <a:pt x="3184417" y="1733896"/>
                </a:lnTo>
                <a:cubicBezTo>
                  <a:pt x="3135574" y="1849373"/>
                  <a:pt x="3021230" y="1930400"/>
                  <a:pt x="2887961" y="1930400"/>
                </a:cubicBezTo>
                <a:lnTo>
                  <a:pt x="321740" y="1930400"/>
                </a:lnTo>
                <a:cubicBezTo>
                  <a:pt x="144048" y="1930400"/>
                  <a:pt x="0" y="1786352"/>
                  <a:pt x="0" y="1608660"/>
                </a:cubicBezTo>
                <a:lnTo>
                  <a:pt x="0" y="321740"/>
                </a:lnTo>
                <a:cubicBezTo>
                  <a:pt x="0" y="144048"/>
                  <a:pt x="144048" y="0"/>
                  <a:pt x="3217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TextBox 8"/>
          <p:cNvSpPr txBox="1"/>
          <p:nvPr/>
        </p:nvSpPr>
        <p:spPr>
          <a:xfrm>
            <a:off x="4369620" y="1245022"/>
            <a:ext cx="4344612" cy="1015663"/>
          </a:xfrm>
          <a:prstGeom prst="rect">
            <a:avLst/>
          </a:prstGeom>
          <a:noFill/>
        </p:spPr>
        <p:txBody>
          <a:bodyPr wrap="square" rtlCol="0">
            <a:spAutoFit/>
          </a:bodyPr>
          <a:lstStyle/>
          <a:p>
            <a:pPr algn="just"/>
            <a:r>
              <a:rPr lang="ro-RO" sz="1200" b="1" dirty="0">
                <a:latin typeface="Times New Roman" panose="02020603050405020304" pitchFamily="18" charset="0"/>
                <a:cs typeface="Times New Roman" panose="02020603050405020304" pitchFamily="18" charset="0"/>
              </a:rPr>
              <a:t>Activitatea A2 - </a:t>
            </a:r>
            <a:r>
              <a:rPr lang="ro-RO" sz="1200" b="1" dirty="0" err="1">
                <a:latin typeface="Times New Roman" panose="02020603050405020304" pitchFamily="18" charset="0"/>
                <a:cs typeface="Times New Roman" panose="02020603050405020304" pitchFamily="18" charset="0"/>
              </a:rPr>
              <a:t>Operaţionalizarea</a:t>
            </a:r>
            <a:r>
              <a:rPr lang="ro-RO" sz="1200" b="1" dirty="0">
                <a:latin typeface="Times New Roman" panose="02020603050405020304" pitchFamily="18" charset="0"/>
                <a:cs typeface="Times New Roman" panose="02020603050405020304" pitchFamily="18" charset="0"/>
              </a:rPr>
              <a:t> </a:t>
            </a:r>
            <a:r>
              <a:rPr lang="ro-RO" sz="1200" b="1" dirty="0" err="1">
                <a:latin typeface="Times New Roman" panose="02020603050405020304" pitchFamily="18" charset="0"/>
                <a:cs typeface="Times New Roman" panose="02020603050405020304" pitchFamily="18" charset="0"/>
              </a:rPr>
              <a:t>reţelei</a:t>
            </a:r>
            <a:r>
              <a:rPr lang="ro-RO" sz="1200" b="1" dirty="0">
                <a:latin typeface="Times New Roman" panose="02020603050405020304" pitchFamily="18" charset="0"/>
                <a:cs typeface="Times New Roman" panose="02020603050405020304" pitchFamily="18" charset="0"/>
              </a:rPr>
              <a:t> </a:t>
            </a:r>
            <a:r>
              <a:rPr lang="ro-RO" sz="1200" b="1" dirty="0" err="1">
                <a:latin typeface="Times New Roman" panose="02020603050405020304" pitchFamily="18" charset="0"/>
                <a:cs typeface="Times New Roman" panose="02020603050405020304" pitchFamily="18" charset="0"/>
              </a:rPr>
              <a:t>naţionale</a:t>
            </a:r>
            <a:r>
              <a:rPr lang="ro-RO" sz="1200" b="1" dirty="0">
                <a:latin typeface="Times New Roman" panose="02020603050405020304" pitchFamily="18" charset="0"/>
                <a:cs typeface="Times New Roman" panose="02020603050405020304" pitchFamily="18" charset="0"/>
              </a:rPr>
              <a:t> inovative integrate de </a:t>
            </a:r>
            <a:r>
              <a:rPr lang="ro-RO" sz="1200" b="1" dirty="0" err="1">
                <a:latin typeface="Times New Roman" panose="02020603050405020304" pitchFamily="18" charset="0"/>
                <a:cs typeface="Times New Roman" panose="02020603050405020304" pitchFamily="18" charset="0"/>
              </a:rPr>
              <a:t>locuinţe</a:t>
            </a:r>
            <a:r>
              <a:rPr lang="ro-RO" sz="1200" b="1" dirty="0">
                <a:latin typeface="Times New Roman" panose="02020603050405020304" pitchFamily="18" charset="0"/>
                <a:cs typeface="Times New Roman" panose="02020603050405020304" pitchFamily="18" charset="0"/>
              </a:rPr>
              <a:t> protejate în vederea asigurării </a:t>
            </a:r>
            <a:r>
              <a:rPr lang="ro-RO" sz="1200" b="1" dirty="0" err="1">
                <a:latin typeface="Times New Roman" panose="02020603050405020304" pitchFamily="18" charset="0"/>
                <a:cs typeface="Times New Roman" panose="02020603050405020304" pitchFamily="18" charset="0"/>
              </a:rPr>
              <a:t>funcţionării</a:t>
            </a:r>
            <a:r>
              <a:rPr lang="ro-RO" sz="1200" b="1" dirty="0">
                <a:latin typeface="Times New Roman" panose="02020603050405020304" pitchFamily="18" charset="0"/>
                <a:cs typeface="Times New Roman" panose="02020603050405020304" pitchFamily="18" charset="0"/>
              </a:rPr>
              <a:t> serviciilor sociale destinate victimelor </a:t>
            </a:r>
            <a:r>
              <a:rPr lang="ro-RO" sz="1200" b="1" dirty="0" err="1">
                <a:latin typeface="Times New Roman" panose="02020603050405020304" pitchFamily="18" charset="0"/>
                <a:cs typeface="Times New Roman" panose="02020603050405020304" pitchFamily="18" charset="0"/>
              </a:rPr>
              <a:t>violenţei</a:t>
            </a:r>
            <a:r>
              <a:rPr lang="ro-RO" sz="1200" b="1" dirty="0">
                <a:latin typeface="Times New Roman" panose="02020603050405020304" pitchFamily="18" charset="0"/>
                <a:cs typeface="Times New Roman" panose="02020603050405020304" pitchFamily="18" charset="0"/>
              </a:rPr>
              <a:t> domestice care necesită separarea de agresor </a:t>
            </a:r>
            <a:r>
              <a:rPr lang="ro-RO" sz="1200" b="1" dirty="0" err="1">
                <a:latin typeface="Times New Roman" panose="02020603050405020304" pitchFamily="18" charset="0"/>
                <a:cs typeface="Times New Roman" panose="02020603050405020304" pitchFamily="18" charset="0"/>
              </a:rPr>
              <a:t>şi</a:t>
            </a:r>
            <a:r>
              <a:rPr lang="ro-RO" sz="1200" b="1" dirty="0">
                <a:latin typeface="Times New Roman" panose="02020603050405020304" pitchFamily="18" charset="0"/>
                <a:cs typeface="Times New Roman" panose="02020603050405020304" pitchFamily="18" charset="0"/>
              </a:rPr>
              <a:t> sprijin pentru </a:t>
            </a:r>
            <a:r>
              <a:rPr lang="ro-RO" sz="1200" b="1" dirty="0" err="1">
                <a:latin typeface="Times New Roman" panose="02020603050405020304" pitchFamily="18" charset="0"/>
                <a:cs typeface="Times New Roman" panose="02020603050405020304" pitchFamily="18" charset="0"/>
              </a:rPr>
              <a:t>tranziţia</a:t>
            </a:r>
            <a:r>
              <a:rPr lang="ro-RO" sz="1200" b="1" dirty="0">
                <a:latin typeface="Times New Roman" panose="02020603050405020304" pitchFamily="18" charset="0"/>
                <a:cs typeface="Times New Roman" panose="02020603050405020304" pitchFamily="18" charset="0"/>
              </a:rPr>
              <a:t> la o </a:t>
            </a:r>
            <a:r>
              <a:rPr lang="ro-RO" sz="1200" b="1" dirty="0" err="1">
                <a:latin typeface="Times New Roman" panose="02020603050405020304" pitchFamily="18" charset="0"/>
                <a:cs typeface="Times New Roman" panose="02020603050405020304" pitchFamily="18" charset="0"/>
              </a:rPr>
              <a:t>viaţă</a:t>
            </a:r>
            <a:r>
              <a:rPr lang="ro-RO" sz="1200" b="1" dirty="0">
                <a:latin typeface="Times New Roman" panose="02020603050405020304" pitchFamily="18" charset="0"/>
                <a:cs typeface="Times New Roman" panose="02020603050405020304" pitchFamily="18" charset="0"/>
              </a:rPr>
              <a:t> independentă</a:t>
            </a:r>
          </a:p>
        </p:txBody>
      </p:sp>
      <p:sp>
        <p:nvSpPr>
          <p:cNvPr id="10" name="TextBox 9"/>
          <p:cNvSpPr txBox="1"/>
          <p:nvPr/>
        </p:nvSpPr>
        <p:spPr>
          <a:xfrm>
            <a:off x="4331188" y="2235183"/>
            <a:ext cx="4497042" cy="433965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pPr algn="just"/>
            <a:r>
              <a:rPr lang="ro-RO" sz="1200" b="1" dirty="0">
                <a:solidFill>
                  <a:schemeClr val="tx1"/>
                </a:solidFill>
                <a:latin typeface="Times New Roman" panose="02020603050405020304" pitchFamily="18" charset="0"/>
                <a:cs typeface="Times New Roman" panose="02020603050405020304" pitchFamily="18" charset="0"/>
              </a:rPr>
              <a:t>Rezultate Activitatea 2:</a:t>
            </a:r>
            <a:endParaRPr lang="ro-RO" sz="1200" dirty="0">
              <a:solidFill>
                <a:schemeClr val="tx1"/>
              </a:solidFill>
              <a:latin typeface="Times New Roman" panose="02020603050405020304" pitchFamily="18" charset="0"/>
              <a:cs typeface="Times New Roman" panose="02020603050405020304" pitchFamily="18" charset="0"/>
            </a:endParaRPr>
          </a:p>
          <a:p>
            <a:pPr algn="just"/>
            <a:r>
              <a:rPr lang="ro-RO" sz="1200" dirty="0">
                <a:solidFill>
                  <a:schemeClr val="tx1"/>
                </a:solidFill>
                <a:latin typeface="Times New Roman" panose="02020603050405020304" pitchFamily="18" charset="0"/>
                <a:cs typeface="Times New Roman" panose="02020603050405020304" pitchFamily="18" charset="0"/>
              </a:rPr>
              <a:t>- 42 de </a:t>
            </a:r>
            <a:r>
              <a:rPr lang="ro-RO" sz="1200" dirty="0" err="1">
                <a:solidFill>
                  <a:schemeClr val="tx1"/>
                </a:solidFill>
                <a:latin typeface="Times New Roman" panose="02020603050405020304" pitchFamily="18" charset="0"/>
                <a:cs typeface="Times New Roman" panose="02020603050405020304" pitchFamily="18" charset="0"/>
              </a:rPr>
              <a:t>locuinte</a:t>
            </a:r>
            <a:r>
              <a:rPr lang="ro-RO" sz="1200" dirty="0">
                <a:solidFill>
                  <a:schemeClr val="tx1"/>
                </a:solidFill>
                <a:latin typeface="Times New Roman" panose="02020603050405020304" pitchFamily="18" charset="0"/>
                <a:cs typeface="Times New Roman" panose="02020603050405020304" pitchFamily="18" charset="0"/>
              </a:rPr>
              <a:t> protejate create, amenajate si dotate care </a:t>
            </a:r>
            <a:r>
              <a:rPr lang="ro-RO" sz="1200" dirty="0" err="1">
                <a:solidFill>
                  <a:schemeClr val="tx1"/>
                </a:solidFill>
                <a:latin typeface="Times New Roman" panose="02020603050405020304" pitchFamily="18" charset="0"/>
                <a:cs typeface="Times New Roman" panose="02020603050405020304" pitchFamily="18" charset="0"/>
              </a:rPr>
              <a:t>crează</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reţeaua</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naţională</a:t>
            </a:r>
            <a:r>
              <a:rPr lang="ro-RO" sz="1200" dirty="0">
                <a:solidFill>
                  <a:schemeClr val="tx1"/>
                </a:solidFill>
                <a:latin typeface="Times New Roman" panose="02020603050405020304" pitchFamily="18" charset="0"/>
                <a:cs typeface="Times New Roman" panose="02020603050405020304" pitchFamily="18" charset="0"/>
              </a:rPr>
              <a:t> inovativă integrată pentru transferul la o </a:t>
            </a:r>
            <a:r>
              <a:rPr lang="ro-RO" sz="1200" dirty="0" err="1">
                <a:solidFill>
                  <a:schemeClr val="tx1"/>
                </a:solidFill>
                <a:latin typeface="Times New Roman" panose="02020603050405020304" pitchFamily="18" charset="0"/>
                <a:cs typeface="Times New Roman" panose="02020603050405020304" pitchFamily="18" charset="0"/>
              </a:rPr>
              <a:t>viaţă</a:t>
            </a:r>
            <a:r>
              <a:rPr lang="ro-RO" sz="1200" dirty="0">
                <a:solidFill>
                  <a:schemeClr val="tx1"/>
                </a:solidFill>
                <a:latin typeface="Times New Roman" panose="02020603050405020304" pitchFamily="18" charset="0"/>
                <a:cs typeface="Times New Roman" panose="02020603050405020304" pitchFamily="18" charset="0"/>
              </a:rPr>
              <a:t> independentă al victimelor violenței domestice; </a:t>
            </a:r>
          </a:p>
          <a:p>
            <a:pPr algn="just"/>
            <a:r>
              <a:rPr lang="ro-RO" sz="1200" dirty="0">
                <a:solidFill>
                  <a:schemeClr val="tx1"/>
                </a:solidFill>
                <a:latin typeface="Times New Roman" panose="02020603050405020304" pitchFamily="18" charset="0"/>
                <a:cs typeface="Times New Roman" panose="02020603050405020304" pitchFamily="18" charset="0"/>
              </a:rPr>
              <a:t>- 42 de </a:t>
            </a:r>
            <a:r>
              <a:rPr lang="ro-RO" sz="1200" dirty="0" err="1">
                <a:solidFill>
                  <a:schemeClr val="tx1"/>
                </a:solidFill>
                <a:latin typeface="Times New Roman" panose="02020603050405020304" pitchFamily="18" charset="0"/>
                <a:cs typeface="Times New Roman" panose="02020603050405020304" pitchFamily="18" charset="0"/>
              </a:rPr>
              <a:t>locuinte</a:t>
            </a:r>
            <a:r>
              <a:rPr lang="ro-RO" sz="1200" dirty="0">
                <a:solidFill>
                  <a:schemeClr val="tx1"/>
                </a:solidFill>
                <a:latin typeface="Times New Roman" panose="02020603050405020304" pitchFamily="18" charset="0"/>
                <a:cs typeface="Times New Roman" panose="02020603050405020304" pitchFamily="18" charset="0"/>
              </a:rPr>
              <a:t> protejate </a:t>
            </a:r>
            <a:r>
              <a:rPr lang="ro-RO" sz="1200" dirty="0" err="1">
                <a:solidFill>
                  <a:schemeClr val="tx1"/>
                </a:solidFill>
                <a:latin typeface="Times New Roman" panose="02020603050405020304" pitchFamily="18" charset="0"/>
                <a:cs typeface="Times New Roman" panose="02020603050405020304" pitchFamily="18" charset="0"/>
              </a:rPr>
              <a:t>funcţionale</a:t>
            </a:r>
            <a:r>
              <a:rPr lang="ro-RO" sz="1200" dirty="0">
                <a:solidFill>
                  <a:schemeClr val="tx1"/>
                </a:solidFill>
                <a:latin typeface="Times New Roman" panose="02020603050405020304" pitchFamily="18" charset="0"/>
                <a:cs typeface="Times New Roman" panose="02020603050405020304" pitchFamily="18" charset="0"/>
              </a:rPr>
              <a:t> - oferirea de servicii integrate pentru 756 de victime ale violenței domestice (252 beneficiari/ciclu de furnizare a serviciilor sociale (până la 1 an)/3 cicluri/3 ani/6 beneficiari/</a:t>
            </a:r>
            <a:r>
              <a:rPr lang="ro-RO" sz="1200" dirty="0" err="1">
                <a:solidFill>
                  <a:schemeClr val="tx1"/>
                </a:solidFill>
                <a:latin typeface="Times New Roman" panose="02020603050405020304" pitchFamily="18" charset="0"/>
                <a:cs typeface="Times New Roman" panose="02020603050405020304" pitchFamily="18" charset="0"/>
              </a:rPr>
              <a:t>locuinţă</a:t>
            </a:r>
            <a:r>
              <a:rPr lang="ro-RO" sz="1200" dirty="0">
                <a:solidFill>
                  <a:schemeClr val="tx1"/>
                </a:solidFill>
                <a:latin typeface="Times New Roman" panose="02020603050405020304" pitchFamily="18" charset="0"/>
                <a:cs typeface="Times New Roman" panose="02020603050405020304" pitchFamily="18" charset="0"/>
              </a:rPr>
              <a:t> protejată); </a:t>
            </a:r>
          </a:p>
          <a:p>
            <a:pPr algn="just"/>
            <a:r>
              <a:rPr lang="ro-RO" sz="1200" dirty="0">
                <a:solidFill>
                  <a:schemeClr val="tx1"/>
                </a:solidFill>
                <a:latin typeface="Times New Roman" panose="02020603050405020304" pitchFamily="18" charset="0"/>
                <a:cs typeface="Times New Roman" panose="02020603050405020304" pitchFamily="18" charset="0"/>
              </a:rPr>
              <a:t>- o Metodologie de identificare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selecţie</a:t>
            </a:r>
            <a:r>
              <a:rPr lang="ro-RO" sz="1200" dirty="0">
                <a:solidFill>
                  <a:schemeClr val="tx1"/>
                </a:solidFill>
                <a:latin typeface="Times New Roman" panose="02020603050405020304" pitchFamily="18" charset="0"/>
                <a:cs typeface="Times New Roman" panose="02020603050405020304" pitchFamily="18" charset="0"/>
              </a:rPr>
              <a:t> a cazurilor la nivel </a:t>
            </a:r>
            <a:r>
              <a:rPr lang="ro-RO" sz="1200" dirty="0" err="1">
                <a:solidFill>
                  <a:schemeClr val="tx1"/>
                </a:solidFill>
                <a:latin typeface="Times New Roman" panose="02020603050405020304" pitchFamily="18" charset="0"/>
                <a:cs typeface="Times New Roman" panose="02020603050405020304" pitchFamily="18" charset="0"/>
              </a:rPr>
              <a:t>naţional</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de </a:t>
            </a:r>
            <a:r>
              <a:rPr lang="ro-RO" sz="1200" dirty="0" err="1">
                <a:solidFill>
                  <a:schemeClr val="tx1"/>
                </a:solidFill>
                <a:latin typeface="Times New Roman" panose="02020603050405020304" pitchFamily="18" charset="0"/>
                <a:cs typeface="Times New Roman" panose="02020603050405020304" pitchFamily="18" charset="0"/>
              </a:rPr>
              <a:t>funcţionare</a:t>
            </a:r>
            <a:r>
              <a:rPr lang="ro-RO" sz="1200" dirty="0">
                <a:solidFill>
                  <a:schemeClr val="tx1"/>
                </a:solidFill>
                <a:latin typeface="Times New Roman" panose="02020603050405020304" pitchFamily="18" charset="0"/>
                <a:cs typeface="Times New Roman" panose="02020603050405020304" pitchFamily="18" charset="0"/>
              </a:rPr>
              <a:t> a </a:t>
            </a:r>
            <a:r>
              <a:rPr lang="ro-RO" sz="1200" dirty="0" err="1">
                <a:solidFill>
                  <a:schemeClr val="tx1"/>
                </a:solidFill>
                <a:latin typeface="Times New Roman" panose="02020603050405020304" pitchFamily="18" charset="0"/>
                <a:cs typeface="Times New Roman" panose="02020603050405020304" pitchFamily="18" charset="0"/>
              </a:rPr>
              <a:t>locuinţelor</a:t>
            </a:r>
            <a:r>
              <a:rPr lang="ro-RO" sz="1200" dirty="0">
                <a:solidFill>
                  <a:schemeClr val="tx1"/>
                </a:solidFill>
                <a:latin typeface="Times New Roman" panose="02020603050405020304" pitchFamily="18" charset="0"/>
                <a:cs typeface="Times New Roman" panose="02020603050405020304" pitchFamily="18" charset="0"/>
              </a:rPr>
              <a:t> protejate, elaborată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aprobată; </a:t>
            </a:r>
          </a:p>
          <a:p>
            <a:pPr algn="just"/>
            <a:r>
              <a:rPr lang="ro-RO" sz="1200" dirty="0">
                <a:solidFill>
                  <a:schemeClr val="tx1"/>
                </a:solidFill>
                <a:latin typeface="Times New Roman" panose="02020603050405020304" pitchFamily="18" charset="0"/>
                <a:cs typeface="Times New Roman" panose="02020603050405020304" pitchFamily="18" charset="0"/>
              </a:rPr>
              <a:t>- 8 </a:t>
            </a:r>
            <a:r>
              <a:rPr lang="ro-RO" sz="1200" dirty="0" err="1">
                <a:solidFill>
                  <a:schemeClr val="tx1"/>
                </a:solidFill>
                <a:latin typeface="Times New Roman" panose="02020603050405020304" pitchFamily="18" charset="0"/>
                <a:cs typeface="Times New Roman" panose="02020603050405020304" pitchFamily="18" charset="0"/>
              </a:rPr>
              <a:t>sedinţe</a:t>
            </a:r>
            <a:r>
              <a:rPr lang="ro-RO" sz="1200" dirty="0">
                <a:solidFill>
                  <a:schemeClr val="tx1"/>
                </a:solidFill>
                <a:latin typeface="Times New Roman" panose="02020603050405020304" pitchFamily="18" charset="0"/>
                <a:cs typeface="Times New Roman" panose="02020603050405020304" pitchFamily="18" charset="0"/>
              </a:rPr>
              <a:t> regionale de monitorizare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coordonare a </a:t>
            </a:r>
            <a:r>
              <a:rPr lang="ro-RO" sz="1200" dirty="0" err="1">
                <a:solidFill>
                  <a:schemeClr val="tx1"/>
                </a:solidFill>
                <a:latin typeface="Times New Roman" panose="02020603050405020304" pitchFamily="18" charset="0"/>
                <a:cs typeface="Times New Roman" panose="02020603050405020304" pitchFamily="18" charset="0"/>
              </a:rPr>
              <a:t>locuinţelor</a:t>
            </a:r>
            <a:r>
              <a:rPr lang="ro-RO" sz="1200" dirty="0">
                <a:solidFill>
                  <a:schemeClr val="tx1"/>
                </a:solidFill>
                <a:latin typeface="Times New Roman" panose="02020603050405020304" pitchFamily="18" charset="0"/>
                <a:cs typeface="Times New Roman" panose="02020603050405020304" pitchFamily="18" charset="0"/>
              </a:rPr>
              <a:t> protejate - 1 seminar de 2 zile pentru formarea responsabililor de servicii sociale;</a:t>
            </a:r>
          </a:p>
          <a:p>
            <a:pPr algn="just"/>
            <a:r>
              <a:rPr lang="ro-RO" sz="1200" dirty="0">
                <a:solidFill>
                  <a:schemeClr val="tx1"/>
                </a:solidFill>
                <a:latin typeface="Times New Roman" panose="02020603050405020304" pitchFamily="18" charset="0"/>
                <a:cs typeface="Times New Roman" panose="02020603050405020304" pitchFamily="18" charset="0"/>
              </a:rPr>
              <a:t> - desemnarea celor 42 de responsabili servicii sociale pentru asigurarea serviciilor integrate de suport pentru victimele violenței domestice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pentru aplicarea programului </a:t>
            </a:r>
            <a:r>
              <a:rPr lang="ro-RO" sz="1200" dirty="0" err="1">
                <a:solidFill>
                  <a:schemeClr val="tx1"/>
                </a:solidFill>
                <a:latin typeface="Times New Roman" panose="02020603050405020304" pitchFamily="18" charset="0"/>
                <a:cs typeface="Times New Roman" panose="02020603050405020304" pitchFamily="18" charset="0"/>
              </a:rPr>
              <a:t>naţional</a:t>
            </a:r>
            <a:r>
              <a:rPr lang="ro-RO" sz="1200" dirty="0">
                <a:solidFill>
                  <a:schemeClr val="tx1"/>
                </a:solidFill>
                <a:latin typeface="Times New Roman" panose="02020603050405020304" pitchFamily="18" charset="0"/>
                <a:cs typeface="Times New Roman" panose="02020603050405020304" pitchFamily="18" charset="0"/>
              </a:rPr>
              <a:t> de </a:t>
            </a:r>
            <a:r>
              <a:rPr lang="ro-RO" sz="1200" dirty="0" err="1">
                <a:solidFill>
                  <a:schemeClr val="tx1"/>
                </a:solidFill>
                <a:latin typeface="Times New Roman" panose="02020603050405020304" pitchFamily="18" charset="0"/>
                <a:cs typeface="Times New Roman" panose="02020603050405020304" pitchFamily="18" charset="0"/>
              </a:rPr>
              <a:t>protecţie</a:t>
            </a:r>
            <a:r>
              <a:rPr lang="ro-RO" sz="1200" dirty="0">
                <a:solidFill>
                  <a:schemeClr val="tx1"/>
                </a:solidFill>
                <a:latin typeface="Times New Roman" panose="02020603050405020304" pitchFamily="18" charset="0"/>
                <a:cs typeface="Times New Roman" panose="02020603050405020304" pitchFamily="18" charset="0"/>
              </a:rPr>
              <a:t> a victimelor </a:t>
            </a:r>
            <a:r>
              <a:rPr lang="ro-RO" sz="1200" dirty="0" err="1">
                <a:solidFill>
                  <a:schemeClr val="tx1"/>
                </a:solidFill>
                <a:latin typeface="Times New Roman" panose="02020603050405020304" pitchFamily="18" charset="0"/>
                <a:cs typeface="Times New Roman" panose="02020603050405020304" pitchFamily="18" charset="0"/>
              </a:rPr>
              <a:t>violenţei</a:t>
            </a:r>
            <a:r>
              <a:rPr lang="ro-RO" sz="1200" dirty="0">
                <a:solidFill>
                  <a:schemeClr val="tx1"/>
                </a:solidFill>
                <a:latin typeface="Times New Roman" panose="02020603050405020304" pitchFamily="18" charset="0"/>
                <a:cs typeface="Times New Roman" panose="02020603050405020304" pitchFamily="18" charset="0"/>
              </a:rPr>
              <a:t> domestice;</a:t>
            </a:r>
          </a:p>
          <a:p>
            <a:pPr algn="just"/>
            <a:r>
              <a:rPr lang="ro-RO" sz="1200" dirty="0">
                <a:solidFill>
                  <a:schemeClr val="tx1"/>
                </a:solidFill>
                <a:latin typeface="Times New Roman" panose="02020603050405020304" pitchFamily="18" charset="0"/>
                <a:cs typeface="Times New Roman" panose="02020603050405020304" pitchFamily="18" charset="0"/>
              </a:rPr>
              <a:t> - un Comitet de sprijin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monitorizare (CSM) cu participarea </a:t>
            </a:r>
            <a:r>
              <a:rPr lang="ro-RO" sz="1200" dirty="0" err="1">
                <a:solidFill>
                  <a:schemeClr val="tx1"/>
                </a:solidFill>
                <a:latin typeface="Times New Roman" panose="02020603050405020304" pitchFamily="18" charset="0"/>
                <a:cs typeface="Times New Roman" panose="02020603050405020304" pitchFamily="18" charset="0"/>
              </a:rPr>
              <a:t>instituţiilor</a:t>
            </a:r>
            <a:r>
              <a:rPr lang="ro-RO" sz="1200" dirty="0">
                <a:solidFill>
                  <a:schemeClr val="tx1"/>
                </a:solidFill>
                <a:latin typeface="Times New Roman" panose="02020603050405020304" pitchFamily="18" charset="0"/>
                <a:cs typeface="Times New Roman" panose="02020603050405020304" pitchFamily="18" charset="0"/>
              </a:rPr>
              <a:t> relevante cu </a:t>
            </a:r>
            <a:r>
              <a:rPr lang="ro-RO" sz="1200" dirty="0" err="1">
                <a:solidFill>
                  <a:schemeClr val="tx1"/>
                </a:solidFill>
                <a:latin typeface="Times New Roman" panose="02020603050405020304" pitchFamily="18" charset="0"/>
                <a:cs typeface="Times New Roman" panose="02020603050405020304" pitchFamily="18" charset="0"/>
              </a:rPr>
              <a:t>competenţe</a:t>
            </a:r>
            <a:r>
              <a:rPr lang="ro-RO" sz="1200" dirty="0">
                <a:solidFill>
                  <a:schemeClr val="tx1"/>
                </a:solidFill>
                <a:latin typeface="Times New Roman" panose="02020603050405020304" pitchFamily="18" charset="0"/>
                <a:cs typeface="Times New Roman" panose="02020603050405020304" pitchFamily="18" charset="0"/>
              </a:rPr>
              <a:t> în domeniul violenței domestice </a:t>
            </a:r>
            <a:r>
              <a:rPr lang="ro-RO" sz="1200" dirty="0" err="1">
                <a:solidFill>
                  <a:schemeClr val="tx1"/>
                </a:solidFill>
                <a:latin typeface="Times New Roman" panose="02020603050405020304" pitchFamily="18" charset="0"/>
                <a:cs typeface="Times New Roman" panose="02020603050405020304" pitchFamily="18" charset="0"/>
              </a:rPr>
              <a:t>înfiinţat</a:t>
            </a:r>
            <a:r>
              <a:rPr lang="ro-RO" sz="1200" dirty="0">
                <a:solidFill>
                  <a:schemeClr val="tx1"/>
                </a:solidFill>
                <a:latin typeface="Times New Roman" panose="02020603050405020304" pitchFamily="18" charset="0"/>
                <a:cs typeface="Times New Roman" panose="02020603050405020304" pitchFamily="18" charset="0"/>
              </a:rPr>
              <a:t>; </a:t>
            </a:r>
          </a:p>
          <a:p>
            <a:pPr algn="just"/>
            <a:r>
              <a:rPr lang="ro-RO" sz="1200" dirty="0">
                <a:solidFill>
                  <a:schemeClr val="tx1"/>
                </a:solidFill>
                <a:latin typeface="Times New Roman" panose="02020603050405020304" pitchFamily="18" charset="0"/>
                <a:cs typeface="Times New Roman" panose="02020603050405020304" pitchFamily="18" charset="0"/>
              </a:rPr>
              <a:t>- cel </a:t>
            </a:r>
            <a:r>
              <a:rPr lang="ro-RO" sz="1200" dirty="0" err="1">
                <a:solidFill>
                  <a:schemeClr val="tx1"/>
                </a:solidFill>
                <a:latin typeface="Times New Roman" panose="02020603050405020304" pitchFamily="18" charset="0"/>
                <a:cs typeface="Times New Roman" panose="02020603050405020304" pitchFamily="18" charset="0"/>
              </a:rPr>
              <a:t>puţin</a:t>
            </a:r>
            <a:r>
              <a:rPr lang="ro-RO" sz="1200" dirty="0">
                <a:solidFill>
                  <a:schemeClr val="tx1"/>
                </a:solidFill>
                <a:latin typeface="Times New Roman" panose="02020603050405020304" pitchFamily="18" charset="0"/>
                <a:cs typeface="Times New Roman" panose="02020603050405020304" pitchFamily="18" charset="0"/>
              </a:rPr>
              <a:t> 7 protocoale de colaborare încheiate cu </a:t>
            </a:r>
            <a:r>
              <a:rPr lang="ro-RO" sz="1200" dirty="0" err="1">
                <a:solidFill>
                  <a:schemeClr val="tx1"/>
                </a:solidFill>
                <a:latin typeface="Times New Roman" panose="02020603050405020304" pitchFamily="18" charset="0"/>
                <a:cs typeface="Times New Roman" panose="02020603050405020304" pitchFamily="18" charset="0"/>
              </a:rPr>
              <a:t>instituţii</a:t>
            </a:r>
            <a:r>
              <a:rPr lang="ro-RO" sz="1200" dirty="0">
                <a:solidFill>
                  <a:schemeClr val="tx1"/>
                </a:solidFill>
                <a:latin typeface="Times New Roman" panose="02020603050405020304" pitchFamily="18" charset="0"/>
                <a:cs typeface="Times New Roman" panose="02020603050405020304" pitchFamily="18" charset="0"/>
              </a:rPr>
              <a:t> relevante în domeniu - 6 reuniuni ale Comitetului de sprijin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monitorizare; </a:t>
            </a:r>
          </a:p>
          <a:p>
            <a:pPr algn="just"/>
            <a:r>
              <a:rPr lang="ro-RO" sz="1200" dirty="0">
                <a:solidFill>
                  <a:schemeClr val="tx1"/>
                </a:solidFill>
                <a:latin typeface="Times New Roman" panose="02020603050405020304" pitchFamily="18" charset="0"/>
                <a:cs typeface="Times New Roman" panose="02020603050405020304" pitchFamily="18" charset="0"/>
              </a:rPr>
              <a:t>- 6 Minute ale reuniunilor Comitetului de sprijin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monitorizare.</a:t>
            </a:r>
          </a:p>
        </p:txBody>
      </p:sp>
      <p:sp>
        <p:nvSpPr>
          <p:cNvPr id="11" name="Freeform 10"/>
          <p:cNvSpPr/>
          <p:nvPr/>
        </p:nvSpPr>
        <p:spPr>
          <a:xfrm flipH="1">
            <a:off x="9049007" y="855056"/>
            <a:ext cx="3061648" cy="3021456"/>
          </a:xfrm>
          <a:custGeom>
            <a:avLst/>
            <a:gdLst>
              <a:gd name="connsiteX0" fmla="*/ 321740 w 3676506"/>
              <a:gd name="connsiteY0" fmla="*/ 0 h 1930400"/>
              <a:gd name="connsiteX1" fmla="*/ 2887961 w 3676506"/>
              <a:gd name="connsiteY1" fmla="*/ 0 h 1930400"/>
              <a:gd name="connsiteX2" fmla="*/ 3209701 w 3676506"/>
              <a:gd name="connsiteY2" fmla="*/ 321740 h 1930400"/>
              <a:gd name="connsiteX3" fmla="*/ 3209701 w 3676506"/>
              <a:gd name="connsiteY3" fmla="*/ 1132178 h 1930400"/>
              <a:gd name="connsiteX4" fmla="*/ 3676506 w 3676506"/>
              <a:gd name="connsiteY4" fmla="*/ 1611085 h 1930400"/>
              <a:gd name="connsiteX5" fmla="*/ 3209212 w 3676506"/>
              <a:gd name="connsiteY5" fmla="*/ 1611085 h 1930400"/>
              <a:gd name="connsiteX6" fmla="*/ 3184417 w 3676506"/>
              <a:gd name="connsiteY6" fmla="*/ 1733896 h 1930400"/>
              <a:gd name="connsiteX7" fmla="*/ 2887961 w 3676506"/>
              <a:gd name="connsiteY7" fmla="*/ 1930400 h 1930400"/>
              <a:gd name="connsiteX8" fmla="*/ 321740 w 3676506"/>
              <a:gd name="connsiteY8" fmla="*/ 1930400 h 1930400"/>
              <a:gd name="connsiteX9" fmla="*/ 0 w 3676506"/>
              <a:gd name="connsiteY9" fmla="*/ 1608660 h 1930400"/>
              <a:gd name="connsiteX10" fmla="*/ 0 w 3676506"/>
              <a:gd name="connsiteY10" fmla="*/ 321740 h 1930400"/>
              <a:gd name="connsiteX11" fmla="*/ 321740 w 3676506"/>
              <a:gd name="connsiteY11" fmla="*/ 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6506" h="1930400">
                <a:moveTo>
                  <a:pt x="321740" y="0"/>
                </a:moveTo>
                <a:lnTo>
                  <a:pt x="2887961" y="0"/>
                </a:lnTo>
                <a:cubicBezTo>
                  <a:pt x="3065653" y="0"/>
                  <a:pt x="3209701" y="144048"/>
                  <a:pt x="3209701" y="321740"/>
                </a:cubicBezTo>
                <a:lnTo>
                  <a:pt x="3209701" y="1132178"/>
                </a:lnTo>
                <a:lnTo>
                  <a:pt x="3676506" y="1611085"/>
                </a:lnTo>
                <a:lnTo>
                  <a:pt x="3209212" y="1611085"/>
                </a:lnTo>
                <a:lnTo>
                  <a:pt x="3184417" y="1733896"/>
                </a:lnTo>
                <a:cubicBezTo>
                  <a:pt x="3135574" y="1849373"/>
                  <a:pt x="3021230" y="1930400"/>
                  <a:pt x="2887961" y="1930400"/>
                </a:cubicBezTo>
                <a:lnTo>
                  <a:pt x="321740" y="1930400"/>
                </a:lnTo>
                <a:cubicBezTo>
                  <a:pt x="144048" y="1930400"/>
                  <a:pt x="0" y="1786352"/>
                  <a:pt x="0" y="1608660"/>
                </a:cubicBezTo>
                <a:lnTo>
                  <a:pt x="0" y="321740"/>
                </a:lnTo>
                <a:cubicBezTo>
                  <a:pt x="0" y="144048"/>
                  <a:pt x="144048" y="0"/>
                  <a:pt x="3217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TextBox 11"/>
          <p:cNvSpPr txBox="1"/>
          <p:nvPr/>
        </p:nvSpPr>
        <p:spPr>
          <a:xfrm>
            <a:off x="9480604" y="926505"/>
            <a:ext cx="2816593" cy="1015663"/>
          </a:xfrm>
          <a:prstGeom prst="rect">
            <a:avLst/>
          </a:prstGeom>
          <a:noFill/>
        </p:spPr>
        <p:txBody>
          <a:bodyPr wrap="square" rtlCol="0">
            <a:spAutoFit/>
          </a:bodyPr>
          <a:lstStyle/>
          <a:p>
            <a:r>
              <a:rPr lang="ro-RO" sz="1200" b="1" dirty="0">
                <a:latin typeface="Times New Roman" panose="02020603050405020304" pitchFamily="18" charset="0"/>
                <a:cs typeface="Times New Roman" panose="02020603050405020304" pitchFamily="18" charset="0"/>
              </a:rPr>
              <a:t>Activitatea A3 - Crearea si dezvoltarea unei </a:t>
            </a:r>
            <a:r>
              <a:rPr lang="ro-RO" sz="1200" b="1" dirty="0" err="1">
                <a:latin typeface="Times New Roman" panose="02020603050405020304" pitchFamily="18" charset="0"/>
                <a:cs typeface="Times New Roman" panose="02020603050405020304" pitchFamily="18" charset="0"/>
              </a:rPr>
              <a:t>retele</a:t>
            </a:r>
            <a:r>
              <a:rPr lang="ro-RO" sz="1200" b="1" dirty="0">
                <a:latin typeface="Times New Roman" panose="02020603050405020304" pitchFamily="18" charset="0"/>
                <a:cs typeface="Times New Roman" panose="02020603050405020304" pitchFamily="18" charset="0"/>
              </a:rPr>
              <a:t> </a:t>
            </a:r>
            <a:r>
              <a:rPr lang="ro-RO" sz="1200" b="1" dirty="0" err="1">
                <a:latin typeface="Times New Roman" panose="02020603050405020304" pitchFamily="18" charset="0"/>
                <a:cs typeface="Times New Roman" panose="02020603050405020304" pitchFamily="18" charset="0"/>
              </a:rPr>
              <a:t>nationale</a:t>
            </a:r>
            <a:r>
              <a:rPr lang="ro-RO" sz="1200" b="1" dirty="0">
                <a:latin typeface="Times New Roman" panose="02020603050405020304" pitchFamily="18" charset="0"/>
                <a:cs typeface="Times New Roman" panose="02020603050405020304" pitchFamily="18" charset="0"/>
              </a:rPr>
              <a:t> de grupuri de suport pentru victimele violentei domestice</a:t>
            </a:r>
          </a:p>
          <a:p>
            <a:endParaRPr lang="ro-RO" sz="1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496436" y="1752854"/>
            <a:ext cx="2500914" cy="212365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pPr algn="just"/>
            <a:r>
              <a:rPr lang="ro-RO" sz="1200" b="1" dirty="0">
                <a:solidFill>
                  <a:schemeClr val="tx1"/>
                </a:solidFill>
                <a:latin typeface="Times New Roman" panose="02020603050405020304" pitchFamily="18" charset="0"/>
                <a:cs typeface="Times New Roman" panose="02020603050405020304" pitchFamily="18" charset="0"/>
              </a:rPr>
              <a:t>Rezultate Activitatea 3:</a:t>
            </a:r>
            <a:endParaRPr lang="ro-RO" sz="1200" dirty="0">
              <a:solidFill>
                <a:schemeClr val="tx1"/>
              </a:solidFill>
              <a:latin typeface="Times New Roman" panose="02020603050405020304" pitchFamily="18" charset="0"/>
              <a:cs typeface="Times New Roman" panose="02020603050405020304" pitchFamily="18" charset="0"/>
            </a:endParaRPr>
          </a:p>
          <a:p>
            <a:pPr algn="just"/>
            <a:r>
              <a:rPr lang="ro-RO" sz="1200" dirty="0">
                <a:solidFill>
                  <a:schemeClr val="tx1"/>
                </a:solidFill>
                <a:latin typeface="Times New Roman" panose="02020603050405020304" pitchFamily="18" charset="0"/>
                <a:cs typeface="Times New Roman" panose="02020603050405020304" pitchFamily="18" charset="0"/>
              </a:rPr>
              <a:t>- o </a:t>
            </a:r>
            <a:r>
              <a:rPr lang="ro-RO" sz="1200" dirty="0" err="1">
                <a:solidFill>
                  <a:schemeClr val="tx1"/>
                </a:solidFill>
                <a:latin typeface="Times New Roman" panose="02020603050405020304" pitchFamily="18" charset="0"/>
                <a:cs typeface="Times New Roman" panose="02020603050405020304" pitchFamily="18" charset="0"/>
              </a:rPr>
              <a:t>reţea</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naţională</a:t>
            </a:r>
            <a:r>
              <a:rPr lang="ro-RO" sz="1200" dirty="0">
                <a:solidFill>
                  <a:schemeClr val="tx1"/>
                </a:solidFill>
                <a:latin typeface="Times New Roman" panose="02020603050405020304" pitchFamily="18" charset="0"/>
                <a:cs typeface="Times New Roman" panose="02020603050405020304" pitchFamily="18" charset="0"/>
              </a:rPr>
              <a:t> cu 42 de grupuri de suport create la nivel </a:t>
            </a:r>
            <a:r>
              <a:rPr lang="ro-RO" sz="1200" dirty="0" err="1">
                <a:solidFill>
                  <a:schemeClr val="tx1"/>
                </a:solidFill>
                <a:latin typeface="Times New Roman" panose="02020603050405020304" pitchFamily="18" charset="0"/>
                <a:cs typeface="Times New Roman" panose="02020603050405020304" pitchFamily="18" charset="0"/>
              </a:rPr>
              <a:t>naţional</a:t>
            </a:r>
            <a:r>
              <a:rPr lang="ro-RO" sz="1200" dirty="0">
                <a:solidFill>
                  <a:schemeClr val="tx1"/>
                </a:solidFill>
                <a:latin typeface="Times New Roman" panose="02020603050405020304" pitchFamily="18" charset="0"/>
                <a:cs typeface="Times New Roman" panose="02020603050405020304" pitchFamily="18" charset="0"/>
              </a:rPr>
              <a:t>; </a:t>
            </a:r>
          </a:p>
          <a:p>
            <a:pPr algn="just"/>
            <a:r>
              <a:rPr lang="ro-RO" sz="1200" dirty="0">
                <a:solidFill>
                  <a:schemeClr val="tx1"/>
                </a:solidFill>
                <a:latin typeface="Times New Roman" panose="02020603050405020304" pitchFamily="18" charset="0"/>
                <a:cs typeface="Times New Roman" panose="02020603050405020304" pitchFamily="18" charset="0"/>
              </a:rPr>
              <a:t>- 1 procedură de lucru privind </a:t>
            </a:r>
            <a:r>
              <a:rPr lang="ro-RO" sz="1200" dirty="0" err="1">
                <a:solidFill>
                  <a:schemeClr val="tx1"/>
                </a:solidFill>
                <a:latin typeface="Times New Roman" panose="02020603050405020304" pitchFamily="18" charset="0"/>
                <a:cs typeface="Times New Roman" panose="02020603050405020304" pitchFamily="18" charset="0"/>
              </a:rPr>
              <a:t>funcţionarea</a:t>
            </a:r>
            <a:r>
              <a:rPr lang="ro-RO" sz="1200" dirty="0">
                <a:solidFill>
                  <a:schemeClr val="tx1"/>
                </a:solidFill>
                <a:latin typeface="Times New Roman" panose="02020603050405020304" pitchFamily="18" charset="0"/>
                <a:cs typeface="Times New Roman" panose="02020603050405020304" pitchFamily="18" charset="0"/>
              </a:rPr>
              <a:t> grupurilor de suport pentru victimele </a:t>
            </a:r>
            <a:r>
              <a:rPr lang="ro-RO" sz="1200" dirty="0" err="1">
                <a:solidFill>
                  <a:schemeClr val="tx1"/>
                </a:solidFill>
                <a:latin typeface="Times New Roman" panose="02020603050405020304" pitchFamily="18" charset="0"/>
                <a:cs typeface="Times New Roman" panose="02020603050405020304" pitchFamily="18" charset="0"/>
              </a:rPr>
              <a:t>violenţei</a:t>
            </a:r>
            <a:r>
              <a:rPr lang="ro-RO" sz="1200" dirty="0">
                <a:solidFill>
                  <a:schemeClr val="tx1"/>
                </a:solidFill>
                <a:latin typeface="Times New Roman" panose="02020603050405020304" pitchFamily="18" charset="0"/>
                <a:cs typeface="Times New Roman" panose="02020603050405020304" pitchFamily="18" charset="0"/>
              </a:rPr>
              <a:t> domestice; </a:t>
            </a:r>
          </a:p>
          <a:p>
            <a:pPr algn="just"/>
            <a:r>
              <a:rPr lang="ro-RO" sz="1200" dirty="0">
                <a:solidFill>
                  <a:schemeClr val="tx1"/>
                </a:solidFill>
                <a:latin typeface="Times New Roman" panose="02020603050405020304" pitchFamily="18" charset="0"/>
                <a:cs typeface="Times New Roman" panose="02020603050405020304" pitchFamily="18" charset="0"/>
              </a:rPr>
              <a:t>- suport acordat pentru 1680 de persoane;</a:t>
            </a:r>
          </a:p>
          <a:p>
            <a:pPr algn="just"/>
            <a:r>
              <a:rPr lang="ro-RO" sz="1200" dirty="0">
                <a:solidFill>
                  <a:schemeClr val="tx1"/>
                </a:solidFill>
                <a:latin typeface="Times New Roman" panose="02020603050405020304" pitchFamily="18" charset="0"/>
                <a:cs typeface="Times New Roman" panose="02020603050405020304" pitchFamily="18" charset="0"/>
              </a:rPr>
              <a:t> - victime ale </a:t>
            </a:r>
            <a:r>
              <a:rPr lang="ro-RO" sz="1200" dirty="0" err="1">
                <a:solidFill>
                  <a:schemeClr val="tx1"/>
                </a:solidFill>
                <a:latin typeface="Times New Roman" panose="02020603050405020304" pitchFamily="18" charset="0"/>
                <a:cs typeface="Times New Roman" panose="02020603050405020304" pitchFamily="18" charset="0"/>
              </a:rPr>
              <a:t>violenţei</a:t>
            </a:r>
            <a:r>
              <a:rPr lang="ro-RO" sz="1200" dirty="0">
                <a:solidFill>
                  <a:schemeClr val="tx1"/>
                </a:solidFill>
                <a:latin typeface="Times New Roman" panose="02020603050405020304" pitchFamily="18" charset="0"/>
                <a:cs typeface="Times New Roman" panose="02020603050405020304" pitchFamily="18" charset="0"/>
              </a:rPr>
              <a:t> (10 beneficiari/ per grup) în serii de câte 30 de </a:t>
            </a:r>
            <a:r>
              <a:rPr lang="ro-RO" sz="1200" dirty="0" err="1">
                <a:solidFill>
                  <a:schemeClr val="tx1"/>
                </a:solidFill>
                <a:latin typeface="Times New Roman" panose="02020603050405020304" pitchFamily="18" charset="0"/>
                <a:cs typeface="Times New Roman" panose="02020603050405020304" pitchFamily="18" charset="0"/>
              </a:rPr>
              <a:t>sedinţe</a:t>
            </a:r>
            <a:r>
              <a:rPr lang="ro-RO" sz="1200" dirty="0">
                <a:solidFill>
                  <a:schemeClr val="tx1"/>
                </a:solidFill>
                <a:latin typeface="Times New Roman" panose="02020603050405020304" pitchFamily="18" charset="0"/>
                <a:cs typeface="Times New Roman" panose="02020603050405020304" pitchFamily="18" charset="0"/>
              </a:rPr>
              <a:t>/6 luni/24 luni.</a:t>
            </a:r>
          </a:p>
        </p:txBody>
      </p:sp>
      <p:sp>
        <p:nvSpPr>
          <p:cNvPr id="14" name="Freeform 13"/>
          <p:cNvSpPr/>
          <p:nvPr/>
        </p:nvSpPr>
        <p:spPr>
          <a:xfrm flipH="1" flipV="1">
            <a:off x="8817885" y="3981491"/>
            <a:ext cx="3326279" cy="2785068"/>
          </a:xfrm>
          <a:custGeom>
            <a:avLst/>
            <a:gdLst>
              <a:gd name="connsiteX0" fmla="*/ 321740 w 3676506"/>
              <a:gd name="connsiteY0" fmla="*/ 0 h 1930400"/>
              <a:gd name="connsiteX1" fmla="*/ 2887961 w 3676506"/>
              <a:gd name="connsiteY1" fmla="*/ 0 h 1930400"/>
              <a:gd name="connsiteX2" fmla="*/ 3209701 w 3676506"/>
              <a:gd name="connsiteY2" fmla="*/ 321740 h 1930400"/>
              <a:gd name="connsiteX3" fmla="*/ 3209701 w 3676506"/>
              <a:gd name="connsiteY3" fmla="*/ 1132178 h 1930400"/>
              <a:gd name="connsiteX4" fmla="*/ 3676506 w 3676506"/>
              <a:gd name="connsiteY4" fmla="*/ 1611085 h 1930400"/>
              <a:gd name="connsiteX5" fmla="*/ 3209212 w 3676506"/>
              <a:gd name="connsiteY5" fmla="*/ 1611085 h 1930400"/>
              <a:gd name="connsiteX6" fmla="*/ 3184417 w 3676506"/>
              <a:gd name="connsiteY6" fmla="*/ 1733896 h 1930400"/>
              <a:gd name="connsiteX7" fmla="*/ 2887961 w 3676506"/>
              <a:gd name="connsiteY7" fmla="*/ 1930400 h 1930400"/>
              <a:gd name="connsiteX8" fmla="*/ 321740 w 3676506"/>
              <a:gd name="connsiteY8" fmla="*/ 1930400 h 1930400"/>
              <a:gd name="connsiteX9" fmla="*/ 0 w 3676506"/>
              <a:gd name="connsiteY9" fmla="*/ 1608660 h 1930400"/>
              <a:gd name="connsiteX10" fmla="*/ 0 w 3676506"/>
              <a:gd name="connsiteY10" fmla="*/ 321740 h 1930400"/>
              <a:gd name="connsiteX11" fmla="*/ 321740 w 3676506"/>
              <a:gd name="connsiteY11" fmla="*/ 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6506" h="1930400">
                <a:moveTo>
                  <a:pt x="321740" y="0"/>
                </a:moveTo>
                <a:lnTo>
                  <a:pt x="2887961" y="0"/>
                </a:lnTo>
                <a:cubicBezTo>
                  <a:pt x="3065653" y="0"/>
                  <a:pt x="3209701" y="144048"/>
                  <a:pt x="3209701" y="321740"/>
                </a:cubicBezTo>
                <a:lnTo>
                  <a:pt x="3209701" y="1132178"/>
                </a:lnTo>
                <a:lnTo>
                  <a:pt x="3676506" y="1611085"/>
                </a:lnTo>
                <a:lnTo>
                  <a:pt x="3209212" y="1611085"/>
                </a:lnTo>
                <a:lnTo>
                  <a:pt x="3184417" y="1733896"/>
                </a:lnTo>
                <a:cubicBezTo>
                  <a:pt x="3135574" y="1849373"/>
                  <a:pt x="3021230" y="1930400"/>
                  <a:pt x="2887961" y="1930400"/>
                </a:cubicBezTo>
                <a:lnTo>
                  <a:pt x="321740" y="1930400"/>
                </a:lnTo>
                <a:cubicBezTo>
                  <a:pt x="144048" y="1930400"/>
                  <a:pt x="0" y="1786352"/>
                  <a:pt x="0" y="1608660"/>
                </a:cubicBezTo>
                <a:lnTo>
                  <a:pt x="0" y="321740"/>
                </a:lnTo>
                <a:cubicBezTo>
                  <a:pt x="0" y="144048"/>
                  <a:pt x="144048" y="0"/>
                  <a:pt x="3217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 name="TextBox 14"/>
          <p:cNvSpPr txBox="1"/>
          <p:nvPr/>
        </p:nvSpPr>
        <p:spPr>
          <a:xfrm>
            <a:off x="9259440" y="4012686"/>
            <a:ext cx="2816593" cy="1015663"/>
          </a:xfrm>
          <a:prstGeom prst="rect">
            <a:avLst/>
          </a:prstGeom>
          <a:noFill/>
        </p:spPr>
        <p:txBody>
          <a:bodyPr wrap="square" rtlCol="0">
            <a:spAutoFit/>
          </a:bodyPr>
          <a:lstStyle/>
          <a:p>
            <a:pPr algn="just"/>
            <a:r>
              <a:rPr lang="ro-RO" sz="1200" b="1" dirty="0">
                <a:latin typeface="Times New Roman" panose="02020603050405020304" pitchFamily="18" charset="0"/>
                <a:cs typeface="Times New Roman" panose="02020603050405020304" pitchFamily="18" charset="0"/>
              </a:rPr>
              <a:t>Activitatea A4 </a:t>
            </a:r>
            <a:r>
              <a:rPr lang="ro-RO" sz="1200" b="1" dirty="0" err="1">
                <a:latin typeface="Times New Roman" panose="02020603050405020304" pitchFamily="18" charset="0"/>
                <a:cs typeface="Times New Roman" panose="02020603050405020304" pitchFamily="18" charset="0"/>
              </a:rPr>
              <a:t>Creşterea</a:t>
            </a:r>
            <a:r>
              <a:rPr lang="ro-RO" sz="1200" b="1" dirty="0">
                <a:latin typeface="Times New Roman" panose="02020603050405020304" pitchFamily="18" charset="0"/>
                <a:cs typeface="Times New Roman" panose="02020603050405020304" pitchFamily="18" charset="0"/>
              </a:rPr>
              <a:t> nivelului de integrare </a:t>
            </a:r>
            <a:r>
              <a:rPr lang="ro-RO" sz="1200" b="1" dirty="0" err="1">
                <a:latin typeface="Times New Roman" panose="02020603050405020304" pitchFamily="18" charset="0"/>
                <a:cs typeface="Times New Roman" panose="02020603050405020304" pitchFamily="18" charset="0"/>
              </a:rPr>
              <a:t>socio</a:t>
            </a:r>
            <a:r>
              <a:rPr lang="ro-RO" sz="1200" b="1" dirty="0">
                <a:latin typeface="Times New Roman" panose="02020603050405020304" pitchFamily="18" charset="0"/>
                <a:cs typeface="Times New Roman" panose="02020603050405020304" pitchFamily="18" charset="0"/>
              </a:rPr>
              <a:t>-profesională a victimelor </a:t>
            </a:r>
            <a:r>
              <a:rPr lang="ro-RO" sz="1200" b="1" dirty="0" err="1">
                <a:latin typeface="Times New Roman" panose="02020603050405020304" pitchFamily="18" charset="0"/>
                <a:cs typeface="Times New Roman" panose="02020603050405020304" pitchFamily="18" charset="0"/>
              </a:rPr>
              <a:t>violenţei</a:t>
            </a:r>
            <a:r>
              <a:rPr lang="ro-RO" sz="1200" b="1" dirty="0">
                <a:latin typeface="Times New Roman" panose="02020603050405020304" pitchFamily="18" charset="0"/>
                <a:cs typeface="Times New Roman" panose="02020603050405020304" pitchFamily="18" charset="0"/>
              </a:rPr>
              <a:t> domestice prin furnizarea de servicii de consiliere </a:t>
            </a:r>
            <a:r>
              <a:rPr lang="ro-RO" sz="1200" b="1" dirty="0" err="1">
                <a:latin typeface="Times New Roman" panose="02020603050405020304" pitchFamily="18" charset="0"/>
                <a:cs typeface="Times New Roman" panose="02020603050405020304" pitchFamily="18" charset="0"/>
              </a:rPr>
              <a:t>vocaţională</a:t>
            </a:r>
            <a:endParaRPr lang="ro-RO" sz="1200" b="1" dirty="0">
              <a:latin typeface="Times New Roman" panose="02020603050405020304" pitchFamily="18" charset="0"/>
              <a:cs typeface="Times New Roman" panose="02020603050405020304" pitchFamily="18" charset="0"/>
            </a:endParaRPr>
          </a:p>
          <a:p>
            <a:pPr algn="just"/>
            <a:endParaRPr lang="ro-RO" sz="12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9283360" y="4802372"/>
            <a:ext cx="2809984" cy="193899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pPr algn="just"/>
            <a:r>
              <a:rPr lang="ro-RO" sz="1200" b="1" dirty="0">
                <a:solidFill>
                  <a:schemeClr val="tx1"/>
                </a:solidFill>
                <a:latin typeface="Times New Roman" panose="02020603050405020304" pitchFamily="18" charset="0"/>
                <a:cs typeface="Times New Roman" panose="02020603050405020304" pitchFamily="18" charset="0"/>
              </a:rPr>
              <a:t>Rezultate Activitatea 4:</a:t>
            </a:r>
            <a:endParaRPr lang="ro-RO" sz="1200" dirty="0">
              <a:solidFill>
                <a:schemeClr val="tx1"/>
              </a:solidFill>
              <a:latin typeface="Times New Roman" panose="02020603050405020304" pitchFamily="18" charset="0"/>
              <a:cs typeface="Times New Roman" panose="02020603050405020304" pitchFamily="18" charset="0"/>
            </a:endParaRPr>
          </a:p>
          <a:p>
            <a:pPr algn="just"/>
            <a:r>
              <a:rPr lang="ro-RO" sz="1200" dirty="0">
                <a:solidFill>
                  <a:schemeClr val="tx1"/>
                </a:solidFill>
                <a:latin typeface="Times New Roman" panose="02020603050405020304" pitchFamily="18" charset="0"/>
                <a:cs typeface="Times New Roman" panose="02020603050405020304" pitchFamily="18" charset="0"/>
              </a:rPr>
              <a:t>- o procedură de lucru pentru cabinetele de consiliere </a:t>
            </a:r>
            <a:r>
              <a:rPr lang="ro-RO" sz="1200" dirty="0" err="1">
                <a:solidFill>
                  <a:schemeClr val="tx1"/>
                </a:solidFill>
                <a:latin typeface="Times New Roman" panose="02020603050405020304" pitchFamily="18" charset="0"/>
                <a:cs typeface="Times New Roman" panose="02020603050405020304" pitchFamily="18" charset="0"/>
              </a:rPr>
              <a:t>vocaţională</a:t>
            </a:r>
            <a:r>
              <a:rPr lang="ro-RO" sz="1200" dirty="0">
                <a:solidFill>
                  <a:schemeClr val="tx1"/>
                </a:solidFill>
                <a:latin typeface="Times New Roman" panose="02020603050405020304" pitchFamily="18" charset="0"/>
                <a:cs typeface="Times New Roman" panose="02020603050405020304" pitchFamily="18" charset="0"/>
              </a:rPr>
              <a:t>;</a:t>
            </a:r>
          </a:p>
          <a:p>
            <a:pPr algn="just"/>
            <a:r>
              <a:rPr lang="ro-RO" sz="1200" dirty="0">
                <a:solidFill>
                  <a:schemeClr val="tx1"/>
                </a:solidFill>
                <a:latin typeface="Times New Roman" panose="02020603050405020304" pitchFamily="18" charset="0"/>
                <a:cs typeface="Times New Roman" panose="02020603050405020304" pitchFamily="18" charset="0"/>
              </a:rPr>
              <a:t> - furnizarea de măsuri complexe de sprijin </a:t>
            </a:r>
            <a:r>
              <a:rPr lang="ro-RO" sz="1200" dirty="0" err="1">
                <a:solidFill>
                  <a:schemeClr val="tx1"/>
                </a:solidFill>
                <a:latin typeface="Times New Roman" panose="02020603050405020304" pitchFamily="18" charset="0"/>
                <a:cs typeface="Times New Roman" panose="02020603050405020304" pitchFamily="18" charset="0"/>
              </a:rPr>
              <a:t>vocaţional</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orientare profesională pentru 4200 de femei în vederea </a:t>
            </a:r>
            <a:r>
              <a:rPr lang="ro-RO" sz="1200" dirty="0" err="1">
                <a:solidFill>
                  <a:schemeClr val="tx1"/>
                </a:solidFill>
                <a:latin typeface="Times New Roman" panose="02020603050405020304" pitchFamily="18" charset="0"/>
                <a:cs typeface="Times New Roman" panose="02020603050405020304" pitchFamily="18" charset="0"/>
              </a:rPr>
              <a:t>depăşirii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situaţiilor</a:t>
            </a:r>
            <a:r>
              <a:rPr lang="ro-RO" sz="1200" dirty="0">
                <a:solidFill>
                  <a:schemeClr val="tx1"/>
                </a:solidFill>
                <a:latin typeface="Times New Roman" panose="02020603050405020304" pitchFamily="18" charset="0"/>
                <a:cs typeface="Times New Roman" panose="02020603050405020304" pitchFamily="18" charset="0"/>
              </a:rPr>
              <a:t> de criză legate de violenta domestică;</a:t>
            </a:r>
          </a:p>
          <a:p>
            <a:pPr algn="just"/>
            <a:r>
              <a:rPr lang="ro-RO" sz="1200" dirty="0">
                <a:solidFill>
                  <a:schemeClr val="tx1"/>
                </a:solidFill>
                <a:latin typeface="Times New Roman" panose="02020603050405020304" pitchFamily="18" charset="0"/>
                <a:cs typeface="Times New Roman" panose="02020603050405020304" pitchFamily="18" charset="0"/>
              </a:rPr>
              <a:t> - întocmirea a 4200 de dosare de caz pentru beneficiare.</a:t>
            </a:r>
          </a:p>
        </p:txBody>
      </p:sp>
      <p:sp>
        <p:nvSpPr>
          <p:cNvPr id="27" name="Rectangle 26">
            <a:extLst>
              <a:ext uri="{FF2B5EF4-FFF2-40B4-BE49-F238E27FC236}">
                <a16:creationId xmlns:a16="http://schemas.microsoft.com/office/drawing/2014/main" id="{83881C08-BC10-4CCF-BCD2-F22AF3DC5FC0}"/>
              </a:ext>
            </a:extLst>
          </p:cNvPr>
          <p:cNvSpPr/>
          <p:nvPr/>
        </p:nvSpPr>
        <p:spPr>
          <a:xfrm>
            <a:off x="2631610" y="282702"/>
            <a:ext cx="6729343" cy="460895"/>
          </a:xfrm>
          <a:prstGeom prst="rect">
            <a:avLst/>
          </a:prstGeom>
        </p:spPr>
        <p:txBody>
          <a:bodyPr wrap="none">
            <a:spAutoFit/>
          </a:bodyPr>
          <a:lstStyle/>
          <a:p>
            <a:pPr algn="just">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REZULTATE AŞTEPTATE LA NIVEL NAȚIONAL</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4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animBg="1"/>
      <p:bldP spid="9" grpId="0"/>
      <p:bldP spid="10" grpId="0"/>
      <p:bldP spid="11" grpId="0" animBg="1"/>
      <p:bldP spid="12" grpId="0"/>
      <p:bldP spid="13" grpId="0"/>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631916" y="5793131"/>
            <a:ext cx="2831913" cy="204716"/>
          </a:xfrm>
          <a:prstGeom prst="ellipse">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Freeform 4"/>
          <p:cNvSpPr/>
          <p:nvPr/>
        </p:nvSpPr>
        <p:spPr>
          <a:xfrm>
            <a:off x="730793" y="1926383"/>
            <a:ext cx="4233933" cy="3357161"/>
          </a:xfrm>
          <a:custGeom>
            <a:avLst/>
            <a:gdLst>
              <a:gd name="connsiteX0" fmla="*/ 321740 w 3676506"/>
              <a:gd name="connsiteY0" fmla="*/ 0 h 1930400"/>
              <a:gd name="connsiteX1" fmla="*/ 2887961 w 3676506"/>
              <a:gd name="connsiteY1" fmla="*/ 0 h 1930400"/>
              <a:gd name="connsiteX2" fmla="*/ 3209701 w 3676506"/>
              <a:gd name="connsiteY2" fmla="*/ 321740 h 1930400"/>
              <a:gd name="connsiteX3" fmla="*/ 3209701 w 3676506"/>
              <a:gd name="connsiteY3" fmla="*/ 1132178 h 1930400"/>
              <a:gd name="connsiteX4" fmla="*/ 3676506 w 3676506"/>
              <a:gd name="connsiteY4" fmla="*/ 1611085 h 1930400"/>
              <a:gd name="connsiteX5" fmla="*/ 3209212 w 3676506"/>
              <a:gd name="connsiteY5" fmla="*/ 1611085 h 1930400"/>
              <a:gd name="connsiteX6" fmla="*/ 3184417 w 3676506"/>
              <a:gd name="connsiteY6" fmla="*/ 1733896 h 1930400"/>
              <a:gd name="connsiteX7" fmla="*/ 2887961 w 3676506"/>
              <a:gd name="connsiteY7" fmla="*/ 1930400 h 1930400"/>
              <a:gd name="connsiteX8" fmla="*/ 321740 w 3676506"/>
              <a:gd name="connsiteY8" fmla="*/ 1930400 h 1930400"/>
              <a:gd name="connsiteX9" fmla="*/ 0 w 3676506"/>
              <a:gd name="connsiteY9" fmla="*/ 1608660 h 1930400"/>
              <a:gd name="connsiteX10" fmla="*/ 0 w 3676506"/>
              <a:gd name="connsiteY10" fmla="*/ 321740 h 1930400"/>
              <a:gd name="connsiteX11" fmla="*/ 321740 w 3676506"/>
              <a:gd name="connsiteY11" fmla="*/ 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6506" h="1930400">
                <a:moveTo>
                  <a:pt x="321740" y="0"/>
                </a:moveTo>
                <a:lnTo>
                  <a:pt x="2887961" y="0"/>
                </a:lnTo>
                <a:cubicBezTo>
                  <a:pt x="3065653" y="0"/>
                  <a:pt x="3209701" y="144048"/>
                  <a:pt x="3209701" y="321740"/>
                </a:cubicBezTo>
                <a:lnTo>
                  <a:pt x="3209701" y="1132178"/>
                </a:lnTo>
                <a:lnTo>
                  <a:pt x="3676506" y="1611085"/>
                </a:lnTo>
                <a:lnTo>
                  <a:pt x="3209212" y="1611085"/>
                </a:lnTo>
                <a:lnTo>
                  <a:pt x="3184417" y="1733896"/>
                </a:lnTo>
                <a:cubicBezTo>
                  <a:pt x="3135574" y="1849373"/>
                  <a:pt x="3021230" y="1930400"/>
                  <a:pt x="2887961" y="1930400"/>
                </a:cubicBezTo>
                <a:lnTo>
                  <a:pt x="321740" y="1930400"/>
                </a:lnTo>
                <a:cubicBezTo>
                  <a:pt x="144048" y="1930400"/>
                  <a:pt x="0" y="1786352"/>
                  <a:pt x="0" y="1608660"/>
                </a:cubicBezTo>
                <a:lnTo>
                  <a:pt x="0" y="321740"/>
                </a:lnTo>
                <a:cubicBezTo>
                  <a:pt x="0" y="144048"/>
                  <a:pt x="144048" y="0"/>
                  <a:pt x="3217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TextBox 5"/>
          <p:cNvSpPr txBox="1"/>
          <p:nvPr/>
        </p:nvSpPr>
        <p:spPr>
          <a:xfrm>
            <a:off x="850005" y="1942942"/>
            <a:ext cx="3511028" cy="461665"/>
          </a:xfrm>
          <a:prstGeom prst="rect">
            <a:avLst/>
          </a:prstGeom>
          <a:noFill/>
        </p:spPr>
        <p:txBody>
          <a:bodyPr wrap="square" rtlCol="0">
            <a:spAutoFit/>
          </a:bodyPr>
          <a:lstStyle/>
          <a:p>
            <a:pPr algn="just"/>
            <a:r>
              <a:rPr lang="ro-RO" sz="1200" b="1" dirty="0">
                <a:latin typeface="Times New Roman" panose="02020603050405020304" pitchFamily="18" charset="0"/>
                <a:cs typeface="Times New Roman" panose="02020603050405020304" pitchFamily="18" charset="0"/>
              </a:rPr>
              <a:t>Activitatea A5 - Derularea unor Campanii privind prevenirea </a:t>
            </a:r>
            <a:r>
              <a:rPr lang="ro-RO" sz="1200" b="1" dirty="0" err="1">
                <a:latin typeface="Times New Roman" panose="02020603050405020304" pitchFamily="18" charset="0"/>
                <a:cs typeface="Times New Roman" panose="02020603050405020304" pitchFamily="18" charset="0"/>
              </a:rPr>
              <a:t>şi</a:t>
            </a:r>
            <a:r>
              <a:rPr lang="ro-RO" sz="1200" b="1" dirty="0">
                <a:latin typeface="Times New Roman" panose="02020603050405020304" pitchFamily="18" charset="0"/>
                <a:cs typeface="Times New Roman" panose="02020603050405020304" pitchFamily="18" charset="0"/>
              </a:rPr>
              <a:t> combaterea </a:t>
            </a:r>
            <a:r>
              <a:rPr lang="ro-RO" sz="1200" b="1" dirty="0" err="1">
                <a:latin typeface="Times New Roman" panose="02020603050405020304" pitchFamily="18" charset="0"/>
                <a:cs typeface="Times New Roman" panose="02020603050405020304" pitchFamily="18" charset="0"/>
              </a:rPr>
              <a:t>violenţei</a:t>
            </a:r>
            <a:r>
              <a:rPr lang="ro-RO" sz="1200" b="1" dirty="0">
                <a:latin typeface="Times New Roman" panose="02020603050405020304" pitchFamily="18" charset="0"/>
                <a:cs typeface="Times New Roman" panose="02020603050405020304" pitchFamily="18" charset="0"/>
              </a:rPr>
              <a:t> domestice</a:t>
            </a:r>
          </a:p>
        </p:txBody>
      </p:sp>
      <p:sp>
        <p:nvSpPr>
          <p:cNvPr id="7" name="TextBox 6"/>
          <p:cNvSpPr txBox="1"/>
          <p:nvPr/>
        </p:nvSpPr>
        <p:spPr>
          <a:xfrm>
            <a:off x="790555" y="2427394"/>
            <a:ext cx="3550661" cy="2677656"/>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r>
              <a:rPr lang="ro-RO" sz="1200" b="1" dirty="0">
                <a:solidFill>
                  <a:schemeClr val="tx1"/>
                </a:solidFill>
                <a:latin typeface="Times New Roman" panose="02020603050405020304" pitchFamily="18" charset="0"/>
                <a:cs typeface="Times New Roman" panose="02020603050405020304" pitchFamily="18" charset="0"/>
              </a:rPr>
              <a:t>Rezultate Activitatea 5:</a:t>
            </a:r>
            <a:endParaRPr lang="ro-RO" sz="1200" dirty="0">
              <a:solidFill>
                <a:schemeClr val="tx1"/>
              </a:solidFill>
              <a:latin typeface="Times New Roman" panose="02020603050405020304" pitchFamily="18" charset="0"/>
              <a:cs typeface="Times New Roman" panose="02020603050405020304" pitchFamily="18" charset="0"/>
            </a:endParaRPr>
          </a:p>
          <a:p>
            <a:r>
              <a:rPr lang="ro-RO" sz="1200" dirty="0">
                <a:solidFill>
                  <a:schemeClr val="tx1"/>
                </a:solidFill>
                <a:latin typeface="Times New Roman" panose="02020603050405020304" pitchFamily="18" charset="0"/>
                <a:cs typeface="Times New Roman" panose="02020603050405020304" pitchFamily="18" charset="0"/>
              </a:rPr>
              <a:t>- 42 de </a:t>
            </a:r>
            <a:r>
              <a:rPr lang="ro-RO" sz="1200" dirty="0" err="1">
                <a:solidFill>
                  <a:schemeClr val="tx1"/>
                </a:solidFill>
                <a:latin typeface="Times New Roman" panose="02020603050405020304" pitchFamily="18" charset="0"/>
                <a:cs typeface="Times New Roman" panose="02020603050405020304" pitchFamily="18" charset="0"/>
              </a:rPr>
              <a:t>specialişti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informaţi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conştientizaţi</a:t>
            </a:r>
            <a:r>
              <a:rPr lang="ro-RO" sz="1200" dirty="0">
                <a:solidFill>
                  <a:schemeClr val="tx1"/>
                </a:solidFill>
                <a:latin typeface="Times New Roman" panose="02020603050405020304" pitchFamily="18" charset="0"/>
                <a:cs typeface="Times New Roman" panose="02020603050405020304" pitchFamily="18" charset="0"/>
              </a:rPr>
              <a:t> care vor face parte din </a:t>
            </a:r>
            <a:r>
              <a:rPr lang="ro-RO" sz="1200" dirty="0" err="1">
                <a:solidFill>
                  <a:schemeClr val="tx1"/>
                </a:solidFill>
                <a:latin typeface="Times New Roman" panose="02020603050405020304" pitchFamily="18" charset="0"/>
                <a:cs typeface="Times New Roman" panose="02020603050405020304" pitchFamily="18" charset="0"/>
              </a:rPr>
              <a:t>reţeaua</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naţională</a:t>
            </a:r>
            <a:r>
              <a:rPr lang="ro-RO" sz="1200" dirty="0">
                <a:solidFill>
                  <a:schemeClr val="tx1"/>
                </a:solidFill>
                <a:latin typeface="Times New Roman" panose="02020603050405020304" pitchFamily="18" charset="0"/>
                <a:cs typeface="Times New Roman" panose="02020603050405020304" pitchFamily="18" charset="0"/>
              </a:rPr>
              <a:t> de 42 de grupuri de suport pentru victimele </a:t>
            </a:r>
            <a:r>
              <a:rPr lang="ro-RO" sz="1200" dirty="0" err="1">
                <a:solidFill>
                  <a:schemeClr val="tx1"/>
                </a:solidFill>
                <a:latin typeface="Times New Roman" panose="02020603050405020304" pitchFamily="18" charset="0"/>
                <a:cs typeface="Times New Roman" panose="02020603050405020304" pitchFamily="18" charset="0"/>
              </a:rPr>
              <a:t>violenţei</a:t>
            </a:r>
            <a:r>
              <a:rPr lang="ro-RO" sz="1200" dirty="0">
                <a:solidFill>
                  <a:schemeClr val="tx1"/>
                </a:solidFill>
                <a:latin typeface="Times New Roman" panose="02020603050405020304" pitchFamily="18" charset="0"/>
                <a:cs typeface="Times New Roman" panose="02020603050405020304" pitchFamily="18" charset="0"/>
              </a:rPr>
              <a:t> domestice; </a:t>
            </a:r>
          </a:p>
          <a:p>
            <a:r>
              <a:rPr lang="ro-RO" sz="1200" dirty="0">
                <a:solidFill>
                  <a:schemeClr val="tx1"/>
                </a:solidFill>
                <a:latin typeface="Times New Roman" panose="02020603050405020304" pitchFamily="18" charset="0"/>
                <a:cs typeface="Times New Roman" panose="02020603050405020304" pitchFamily="18" charset="0"/>
              </a:rPr>
              <a:t>- 42 de </a:t>
            </a:r>
            <a:r>
              <a:rPr lang="ro-RO" sz="1200" dirty="0" err="1">
                <a:solidFill>
                  <a:schemeClr val="tx1"/>
                </a:solidFill>
                <a:latin typeface="Times New Roman" panose="02020603050405020304" pitchFamily="18" charset="0"/>
                <a:cs typeface="Times New Roman" panose="02020603050405020304" pitchFamily="18" charset="0"/>
              </a:rPr>
              <a:t>specialişti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informaţi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conştientizaţi</a:t>
            </a:r>
            <a:r>
              <a:rPr lang="ro-RO" sz="1200" dirty="0">
                <a:solidFill>
                  <a:schemeClr val="tx1"/>
                </a:solidFill>
                <a:latin typeface="Times New Roman" panose="02020603050405020304" pitchFamily="18" charset="0"/>
                <a:cs typeface="Times New Roman" panose="02020603050405020304" pitchFamily="18" charset="0"/>
              </a:rPr>
              <a:t> care vor face parte din </a:t>
            </a:r>
            <a:r>
              <a:rPr lang="ro-RO" sz="1200" dirty="0" err="1">
                <a:solidFill>
                  <a:schemeClr val="tx1"/>
                </a:solidFill>
                <a:latin typeface="Times New Roman" panose="02020603050405020304" pitchFamily="18" charset="0"/>
                <a:cs typeface="Times New Roman" panose="02020603050405020304" pitchFamily="18" charset="0"/>
              </a:rPr>
              <a:t>reţeaua</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naţională</a:t>
            </a:r>
            <a:r>
              <a:rPr lang="ro-RO" sz="1200" dirty="0">
                <a:solidFill>
                  <a:schemeClr val="tx1"/>
                </a:solidFill>
                <a:latin typeface="Times New Roman" panose="02020603050405020304" pitchFamily="18" charset="0"/>
                <a:cs typeface="Times New Roman" panose="02020603050405020304" pitchFamily="18" charset="0"/>
              </a:rPr>
              <a:t> de 42 de cabinete de </a:t>
            </a:r>
            <a:r>
              <a:rPr lang="ro-RO" sz="1200" dirty="0" err="1">
                <a:solidFill>
                  <a:schemeClr val="tx1"/>
                </a:solidFill>
                <a:latin typeface="Times New Roman" panose="02020603050405020304" pitchFamily="18" charset="0"/>
                <a:cs typeface="Times New Roman" panose="02020603050405020304" pitchFamily="18" charset="0"/>
              </a:rPr>
              <a:t>consilere</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vocaţională</a:t>
            </a:r>
            <a:r>
              <a:rPr lang="ro-RO" sz="1200" dirty="0">
                <a:solidFill>
                  <a:schemeClr val="tx1"/>
                </a:solidFill>
                <a:latin typeface="Times New Roman" panose="02020603050405020304" pitchFamily="18" charset="0"/>
                <a:cs typeface="Times New Roman" panose="02020603050405020304" pitchFamily="18" charset="0"/>
              </a:rPr>
              <a:t> pentru victimele </a:t>
            </a:r>
            <a:r>
              <a:rPr lang="ro-RO" sz="1200" dirty="0" err="1">
                <a:solidFill>
                  <a:schemeClr val="tx1"/>
                </a:solidFill>
                <a:latin typeface="Times New Roman" panose="02020603050405020304" pitchFamily="18" charset="0"/>
                <a:cs typeface="Times New Roman" panose="02020603050405020304" pitchFamily="18" charset="0"/>
              </a:rPr>
              <a:t>violenţei</a:t>
            </a:r>
            <a:r>
              <a:rPr lang="ro-RO" sz="1200" dirty="0">
                <a:solidFill>
                  <a:schemeClr val="tx1"/>
                </a:solidFill>
                <a:latin typeface="Times New Roman" panose="02020603050405020304" pitchFamily="18" charset="0"/>
                <a:cs typeface="Times New Roman" panose="02020603050405020304" pitchFamily="18" charset="0"/>
              </a:rPr>
              <a:t> domestice; </a:t>
            </a:r>
          </a:p>
          <a:p>
            <a:pPr algn="just"/>
            <a:r>
              <a:rPr lang="ro-RO" sz="1200" dirty="0">
                <a:solidFill>
                  <a:schemeClr val="tx1"/>
                </a:solidFill>
                <a:latin typeface="Times New Roman" panose="02020603050405020304" pitchFamily="18" charset="0"/>
                <a:cs typeface="Times New Roman" panose="02020603050405020304" pitchFamily="18" charset="0"/>
              </a:rPr>
              <a:t>- 240 de </a:t>
            </a:r>
            <a:r>
              <a:rPr lang="ro-RO" sz="1200" dirty="0" err="1">
                <a:solidFill>
                  <a:schemeClr val="tx1"/>
                </a:solidFill>
                <a:latin typeface="Times New Roman" panose="02020603050405020304" pitchFamily="18" charset="0"/>
                <a:cs typeface="Times New Roman" panose="02020603050405020304" pitchFamily="18" charset="0"/>
              </a:rPr>
              <a:t>profesionişti</a:t>
            </a:r>
            <a:r>
              <a:rPr lang="ro-RO" sz="1200" dirty="0">
                <a:solidFill>
                  <a:schemeClr val="tx1"/>
                </a:solidFill>
                <a:latin typeface="Times New Roman" panose="02020603050405020304" pitchFamily="18" charset="0"/>
                <a:cs typeface="Times New Roman" panose="02020603050405020304" pitchFamily="18" charset="0"/>
              </a:rPr>
              <a:t> din cadrul </a:t>
            </a:r>
            <a:r>
              <a:rPr lang="ro-RO" sz="1200" dirty="0" err="1">
                <a:solidFill>
                  <a:schemeClr val="tx1"/>
                </a:solidFill>
                <a:latin typeface="Times New Roman" panose="02020603050405020304" pitchFamily="18" charset="0"/>
                <a:cs typeface="Times New Roman" panose="02020603050405020304" pitchFamily="18" charset="0"/>
              </a:rPr>
              <a:t>autorităţilor</a:t>
            </a:r>
            <a:r>
              <a:rPr lang="ro-RO" sz="1200" dirty="0">
                <a:solidFill>
                  <a:schemeClr val="tx1"/>
                </a:solidFill>
                <a:latin typeface="Times New Roman" panose="02020603050405020304" pitchFamily="18" charset="0"/>
                <a:cs typeface="Times New Roman" panose="02020603050405020304" pitchFamily="18" charset="0"/>
              </a:rPr>
              <a:t> publice centrale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locale care vor fi </a:t>
            </a:r>
            <a:r>
              <a:rPr lang="ro-RO" sz="1200" dirty="0" err="1">
                <a:solidFill>
                  <a:schemeClr val="tx1"/>
                </a:solidFill>
                <a:latin typeface="Times New Roman" panose="02020603050405020304" pitchFamily="18" charset="0"/>
                <a:cs typeface="Times New Roman" panose="02020603050405020304" pitchFamily="18" charset="0"/>
              </a:rPr>
              <a:t>informaţi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conştientizaţi</a:t>
            </a:r>
            <a:r>
              <a:rPr lang="ro-RO" sz="1200" dirty="0">
                <a:solidFill>
                  <a:schemeClr val="tx1"/>
                </a:solidFill>
                <a:latin typeface="Times New Roman" panose="02020603050405020304" pitchFamily="18" charset="0"/>
                <a:cs typeface="Times New Roman" panose="02020603050405020304" pitchFamily="18" charset="0"/>
              </a:rPr>
              <a:t> în legătură cu </a:t>
            </a:r>
            <a:r>
              <a:rPr lang="ro-RO" sz="1200" dirty="0" err="1">
                <a:solidFill>
                  <a:schemeClr val="tx1"/>
                </a:solidFill>
                <a:latin typeface="Times New Roman" panose="02020603050405020304" pitchFamily="18" charset="0"/>
                <a:cs typeface="Times New Roman" panose="02020603050405020304" pitchFamily="18" charset="0"/>
              </a:rPr>
              <a:t>activităţile</a:t>
            </a:r>
            <a:r>
              <a:rPr lang="ro-RO" sz="1200" dirty="0">
                <a:solidFill>
                  <a:schemeClr val="tx1"/>
                </a:solidFill>
                <a:latin typeface="Times New Roman" panose="02020603050405020304" pitchFamily="18" charset="0"/>
                <a:cs typeface="Times New Roman" panose="02020603050405020304" pitchFamily="18" charset="0"/>
              </a:rPr>
              <a:t> proiectului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cu măsurile de sprijin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noile prevederi legislative în domeniul </a:t>
            </a:r>
            <a:r>
              <a:rPr lang="ro-RO" sz="1200" dirty="0" err="1">
                <a:solidFill>
                  <a:schemeClr val="tx1"/>
                </a:solidFill>
                <a:latin typeface="Times New Roman" panose="02020603050405020304" pitchFamily="18" charset="0"/>
                <a:cs typeface="Times New Roman" panose="02020603050405020304" pitchFamily="18" charset="0"/>
              </a:rPr>
              <a:t>violenţei</a:t>
            </a:r>
            <a:r>
              <a:rPr lang="ro-RO" sz="1200" dirty="0">
                <a:solidFill>
                  <a:schemeClr val="tx1"/>
                </a:solidFill>
                <a:latin typeface="Times New Roman" panose="02020603050405020304" pitchFamily="18" charset="0"/>
                <a:cs typeface="Times New Roman" panose="02020603050405020304" pitchFamily="18" charset="0"/>
              </a:rPr>
              <a:t> domestice.</a:t>
            </a:r>
          </a:p>
          <a:p>
            <a:pPr algn="ctr"/>
            <a:r>
              <a:rPr lang="en-US" sz="1200" dirty="0">
                <a:solidFill>
                  <a:schemeClr val="tx1"/>
                </a:solidFill>
                <a:latin typeface="Times New Roman" panose="02020603050405020304" pitchFamily="18" charset="0"/>
                <a:cs typeface="Times New Roman" panose="02020603050405020304" pitchFamily="18" charset="0"/>
              </a:rPr>
              <a:t>.</a:t>
            </a:r>
          </a:p>
        </p:txBody>
      </p:sp>
      <p:sp>
        <p:nvSpPr>
          <p:cNvPr id="8" name="Freeform 7"/>
          <p:cNvSpPr/>
          <p:nvPr/>
        </p:nvSpPr>
        <p:spPr>
          <a:xfrm flipV="1">
            <a:off x="4844225" y="1101910"/>
            <a:ext cx="2930007" cy="1929614"/>
          </a:xfrm>
          <a:custGeom>
            <a:avLst/>
            <a:gdLst>
              <a:gd name="connsiteX0" fmla="*/ 321740 w 3676506"/>
              <a:gd name="connsiteY0" fmla="*/ 0 h 1930400"/>
              <a:gd name="connsiteX1" fmla="*/ 2887961 w 3676506"/>
              <a:gd name="connsiteY1" fmla="*/ 0 h 1930400"/>
              <a:gd name="connsiteX2" fmla="*/ 3209701 w 3676506"/>
              <a:gd name="connsiteY2" fmla="*/ 321740 h 1930400"/>
              <a:gd name="connsiteX3" fmla="*/ 3209701 w 3676506"/>
              <a:gd name="connsiteY3" fmla="*/ 1132178 h 1930400"/>
              <a:gd name="connsiteX4" fmla="*/ 3676506 w 3676506"/>
              <a:gd name="connsiteY4" fmla="*/ 1611085 h 1930400"/>
              <a:gd name="connsiteX5" fmla="*/ 3209212 w 3676506"/>
              <a:gd name="connsiteY5" fmla="*/ 1611085 h 1930400"/>
              <a:gd name="connsiteX6" fmla="*/ 3184417 w 3676506"/>
              <a:gd name="connsiteY6" fmla="*/ 1733896 h 1930400"/>
              <a:gd name="connsiteX7" fmla="*/ 2887961 w 3676506"/>
              <a:gd name="connsiteY7" fmla="*/ 1930400 h 1930400"/>
              <a:gd name="connsiteX8" fmla="*/ 321740 w 3676506"/>
              <a:gd name="connsiteY8" fmla="*/ 1930400 h 1930400"/>
              <a:gd name="connsiteX9" fmla="*/ 0 w 3676506"/>
              <a:gd name="connsiteY9" fmla="*/ 1608660 h 1930400"/>
              <a:gd name="connsiteX10" fmla="*/ 0 w 3676506"/>
              <a:gd name="connsiteY10" fmla="*/ 321740 h 1930400"/>
              <a:gd name="connsiteX11" fmla="*/ 321740 w 3676506"/>
              <a:gd name="connsiteY11" fmla="*/ 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6506" h="1930400">
                <a:moveTo>
                  <a:pt x="321740" y="0"/>
                </a:moveTo>
                <a:lnTo>
                  <a:pt x="2887961" y="0"/>
                </a:lnTo>
                <a:cubicBezTo>
                  <a:pt x="3065653" y="0"/>
                  <a:pt x="3209701" y="144048"/>
                  <a:pt x="3209701" y="321740"/>
                </a:cubicBezTo>
                <a:lnTo>
                  <a:pt x="3209701" y="1132178"/>
                </a:lnTo>
                <a:lnTo>
                  <a:pt x="3676506" y="1611085"/>
                </a:lnTo>
                <a:lnTo>
                  <a:pt x="3209212" y="1611085"/>
                </a:lnTo>
                <a:lnTo>
                  <a:pt x="3184417" y="1733896"/>
                </a:lnTo>
                <a:cubicBezTo>
                  <a:pt x="3135574" y="1849373"/>
                  <a:pt x="3021230" y="1930400"/>
                  <a:pt x="2887961" y="1930400"/>
                </a:cubicBezTo>
                <a:lnTo>
                  <a:pt x="321740" y="1930400"/>
                </a:lnTo>
                <a:cubicBezTo>
                  <a:pt x="144048" y="1930400"/>
                  <a:pt x="0" y="1786352"/>
                  <a:pt x="0" y="1608660"/>
                </a:cubicBezTo>
                <a:lnTo>
                  <a:pt x="0" y="321740"/>
                </a:lnTo>
                <a:cubicBezTo>
                  <a:pt x="0" y="144048"/>
                  <a:pt x="144048" y="0"/>
                  <a:pt x="3217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 name="TextBox 8"/>
          <p:cNvSpPr txBox="1"/>
          <p:nvPr/>
        </p:nvSpPr>
        <p:spPr>
          <a:xfrm>
            <a:off x="4906509" y="1134758"/>
            <a:ext cx="2273322" cy="461665"/>
          </a:xfrm>
          <a:prstGeom prst="rect">
            <a:avLst/>
          </a:prstGeom>
          <a:noFill/>
        </p:spPr>
        <p:txBody>
          <a:bodyPr wrap="square" rtlCol="0">
            <a:spAutoFit/>
          </a:bodyPr>
          <a:lstStyle/>
          <a:p>
            <a:pPr algn="just"/>
            <a:r>
              <a:rPr lang="ro-RO" sz="1200" b="1" dirty="0">
                <a:latin typeface="Times New Roman" panose="02020603050405020304" pitchFamily="18" charset="0"/>
                <a:cs typeface="Times New Roman" panose="02020603050405020304" pitchFamily="18" charset="0"/>
              </a:rPr>
              <a:t>Activitatea A6 - Informarea si publicitatea proiectului</a:t>
            </a:r>
          </a:p>
        </p:txBody>
      </p:sp>
      <p:sp>
        <p:nvSpPr>
          <p:cNvPr id="10" name="TextBox 9"/>
          <p:cNvSpPr txBox="1"/>
          <p:nvPr/>
        </p:nvSpPr>
        <p:spPr>
          <a:xfrm>
            <a:off x="4885317" y="1596423"/>
            <a:ext cx="2462792" cy="1402253"/>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pPr algn="just"/>
            <a:r>
              <a:rPr lang="ro-RO" sz="1200" b="1" dirty="0">
                <a:solidFill>
                  <a:schemeClr val="tx1"/>
                </a:solidFill>
                <a:latin typeface="Times New Roman" panose="02020603050405020304" pitchFamily="18" charset="0"/>
                <a:cs typeface="Times New Roman" panose="02020603050405020304" pitchFamily="18" charset="0"/>
              </a:rPr>
              <a:t>Rezultate Activitatea 6:</a:t>
            </a:r>
            <a:endParaRPr lang="ro-RO" sz="1200" dirty="0">
              <a:solidFill>
                <a:schemeClr val="tx1"/>
              </a:solidFill>
              <a:latin typeface="Times New Roman" panose="02020603050405020304" pitchFamily="18" charset="0"/>
              <a:cs typeface="Times New Roman" panose="02020603050405020304" pitchFamily="18" charset="0"/>
            </a:endParaRPr>
          </a:p>
          <a:p>
            <a:pPr algn="just"/>
            <a:r>
              <a:rPr lang="ro-RO" sz="1200" dirty="0">
                <a:solidFill>
                  <a:schemeClr val="tx1"/>
                </a:solidFill>
                <a:latin typeface="Times New Roman" panose="02020603050405020304" pitchFamily="18" charset="0"/>
                <a:cs typeface="Times New Roman" panose="02020603050405020304" pitchFamily="18" charset="0"/>
              </a:rPr>
              <a:t>- un plan al </a:t>
            </a:r>
            <a:r>
              <a:rPr lang="ro-RO" sz="1200" dirty="0" err="1">
                <a:solidFill>
                  <a:schemeClr val="tx1"/>
                </a:solidFill>
                <a:latin typeface="Times New Roman" panose="02020603050405020304" pitchFamily="18" charset="0"/>
                <a:cs typeface="Times New Roman" panose="02020603050405020304" pitchFamily="18" charset="0"/>
              </a:rPr>
              <a:t>activităţii</a:t>
            </a:r>
            <a:r>
              <a:rPr lang="ro-RO" sz="1200" dirty="0">
                <a:solidFill>
                  <a:schemeClr val="tx1"/>
                </a:solidFill>
                <a:latin typeface="Times New Roman" panose="02020603050405020304" pitchFamily="18" charset="0"/>
                <a:cs typeface="Times New Roman" panose="02020603050405020304" pitchFamily="18" charset="0"/>
              </a:rPr>
              <a:t> de informare, publicitate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vizibilitate; </a:t>
            </a:r>
          </a:p>
          <a:p>
            <a:pPr algn="just"/>
            <a:r>
              <a:rPr lang="ro-RO" sz="1200" dirty="0">
                <a:solidFill>
                  <a:schemeClr val="tx1"/>
                </a:solidFill>
                <a:latin typeface="Times New Roman" panose="02020603050405020304" pitchFamily="18" charset="0"/>
                <a:cs typeface="Times New Roman" panose="02020603050405020304" pitchFamily="18" charset="0"/>
              </a:rPr>
              <a:t>- minim 2 comunicate de presă; </a:t>
            </a:r>
          </a:p>
          <a:p>
            <a:pPr algn="just"/>
            <a:r>
              <a:rPr lang="ro-RO" sz="1200" dirty="0">
                <a:solidFill>
                  <a:schemeClr val="tx1"/>
                </a:solidFill>
                <a:latin typeface="Times New Roman" panose="02020603050405020304" pitchFamily="18" charset="0"/>
                <a:cs typeface="Times New Roman" panose="02020603050405020304" pitchFamily="18" charset="0"/>
              </a:rPr>
              <a:t>- minim 8 materiale de informare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publicitate a proiectului (pliante, </a:t>
            </a:r>
            <a:r>
              <a:rPr lang="ro-RO" sz="1200" dirty="0" err="1">
                <a:solidFill>
                  <a:schemeClr val="tx1"/>
                </a:solidFill>
                <a:latin typeface="Times New Roman" panose="02020603050405020304" pitchFamily="18" charset="0"/>
                <a:cs typeface="Times New Roman" panose="02020603050405020304" pitchFamily="18" charset="0"/>
              </a:rPr>
              <a:t>roll</a:t>
            </a:r>
            <a:r>
              <a:rPr lang="ro-RO" sz="1200" dirty="0">
                <a:solidFill>
                  <a:schemeClr val="tx1"/>
                </a:solidFill>
                <a:latin typeface="Times New Roman" panose="02020603050405020304" pitchFamily="18" charset="0"/>
                <a:cs typeface="Times New Roman" panose="02020603050405020304" pitchFamily="18" charset="0"/>
              </a:rPr>
              <a:t>-</a:t>
            </a:r>
            <a:r>
              <a:rPr lang="ro-RO" sz="1200" dirty="0" err="1">
                <a:solidFill>
                  <a:schemeClr val="tx1"/>
                </a:solidFill>
                <a:latin typeface="Times New Roman" panose="02020603050405020304" pitchFamily="18" charset="0"/>
                <a:cs typeface="Times New Roman" panose="02020603050405020304" pitchFamily="18" charset="0"/>
              </a:rPr>
              <a:t>up</a:t>
            </a:r>
            <a:r>
              <a:rPr lang="ro-RO" sz="1200" dirty="0">
                <a:solidFill>
                  <a:schemeClr val="tx1"/>
                </a:solidFill>
                <a:latin typeface="Times New Roman" panose="02020603050405020304" pitchFamily="18" charset="0"/>
                <a:cs typeface="Times New Roman" panose="02020603050405020304" pitchFamily="18" charset="0"/>
              </a:rPr>
              <a:t>-uri, bannere).</a:t>
            </a:r>
          </a:p>
        </p:txBody>
      </p:sp>
      <p:sp>
        <p:nvSpPr>
          <p:cNvPr id="11" name="Freeform 10"/>
          <p:cNvSpPr/>
          <p:nvPr/>
        </p:nvSpPr>
        <p:spPr>
          <a:xfrm flipH="1">
            <a:off x="7347776" y="1397838"/>
            <a:ext cx="4127532" cy="3850749"/>
          </a:xfrm>
          <a:custGeom>
            <a:avLst/>
            <a:gdLst>
              <a:gd name="connsiteX0" fmla="*/ 321740 w 3676506"/>
              <a:gd name="connsiteY0" fmla="*/ 0 h 1930400"/>
              <a:gd name="connsiteX1" fmla="*/ 2887961 w 3676506"/>
              <a:gd name="connsiteY1" fmla="*/ 0 h 1930400"/>
              <a:gd name="connsiteX2" fmla="*/ 3209701 w 3676506"/>
              <a:gd name="connsiteY2" fmla="*/ 321740 h 1930400"/>
              <a:gd name="connsiteX3" fmla="*/ 3209701 w 3676506"/>
              <a:gd name="connsiteY3" fmla="*/ 1132178 h 1930400"/>
              <a:gd name="connsiteX4" fmla="*/ 3676506 w 3676506"/>
              <a:gd name="connsiteY4" fmla="*/ 1611085 h 1930400"/>
              <a:gd name="connsiteX5" fmla="*/ 3209212 w 3676506"/>
              <a:gd name="connsiteY5" fmla="*/ 1611085 h 1930400"/>
              <a:gd name="connsiteX6" fmla="*/ 3184417 w 3676506"/>
              <a:gd name="connsiteY6" fmla="*/ 1733896 h 1930400"/>
              <a:gd name="connsiteX7" fmla="*/ 2887961 w 3676506"/>
              <a:gd name="connsiteY7" fmla="*/ 1930400 h 1930400"/>
              <a:gd name="connsiteX8" fmla="*/ 321740 w 3676506"/>
              <a:gd name="connsiteY8" fmla="*/ 1930400 h 1930400"/>
              <a:gd name="connsiteX9" fmla="*/ 0 w 3676506"/>
              <a:gd name="connsiteY9" fmla="*/ 1608660 h 1930400"/>
              <a:gd name="connsiteX10" fmla="*/ 0 w 3676506"/>
              <a:gd name="connsiteY10" fmla="*/ 321740 h 1930400"/>
              <a:gd name="connsiteX11" fmla="*/ 321740 w 3676506"/>
              <a:gd name="connsiteY11" fmla="*/ 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6506" h="1930400">
                <a:moveTo>
                  <a:pt x="321740" y="0"/>
                </a:moveTo>
                <a:lnTo>
                  <a:pt x="2887961" y="0"/>
                </a:lnTo>
                <a:cubicBezTo>
                  <a:pt x="3065653" y="0"/>
                  <a:pt x="3209701" y="144048"/>
                  <a:pt x="3209701" y="321740"/>
                </a:cubicBezTo>
                <a:lnTo>
                  <a:pt x="3209701" y="1132178"/>
                </a:lnTo>
                <a:lnTo>
                  <a:pt x="3676506" y="1611085"/>
                </a:lnTo>
                <a:lnTo>
                  <a:pt x="3209212" y="1611085"/>
                </a:lnTo>
                <a:lnTo>
                  <a:pt x="3184417" y="1733896"/>
                </a:lnTo>
                <a:cubicBezTo>
                  <a:pt x="3135574" y="1849373"/>
                  <a:pt x="3021230" y="1930400"/>
                  <a:pt x="2887961" y="1930400"/>
                </a:cubicBezTo>
                <a:lnTo>
                  <a:pt x="321740" y="1930400"/>
                </a:lnTo>
                <a:cubicBezTo>
                  <a:pt x="144048" y="1930400"/>
                  <a:pt x="0" y="1786352"/>
                  <a:pt x="0" y="1608660"/>
                </a:cubicBezTo>
                <a:lnTo>
                  <a:pt x="0" y="321740"/>
                </a:lnTo>
                <a:cubicBezTo>
                  <a:pt x="0" y="144048"/>
                  <a:pt x="144048" y="0"/>
                  <a:pt x="3217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TextBox 11"/>
          <p:cNvSpPr txBox="1"/>
          <p:nvPr/>
        </p:nvSpPr>
        <p:spPr>
          <a:xfrm>
            <a:off x="7930300" y="1432790"/>
            <a:ext cx="3231970" cy="646331"/>
          </a:xfrm>
          <a:prstGeom prst="rect">
            <a:avLst/>
          </a:prstGeom>
          <a:noFill/>
        </p:spPr>
        <p:txBody>
          <a:bodyPr wrap="square" rtlCol="0">
            <a:spAutoFit/>
          </a:bodyPr>
          <a:lstStyle/>
          <a:p>
            <a:pPr algn="just"/>
            <a:r>
              <a:rPr lang="ro-RO" sz="1200" b="1" dirty="0">
                <a:latin typeface="Times New Roman" panose="02020603050405020304" pitchFamily="18" charset="0"/>
                <a:cs typeface="Times New Roman" panose="02020603050405020304" pitchFamily="18" charset="0"/>
              </a:rPr>
              <a:t>Activitatea A7 - (Activitate transversală)  - Managementul proiectului</a:t>
            </a:r>
          </a:p>
          <a:p>
            <a:endParaRPr lang="ro-RO" sz="1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879943" y="1897484"/>
            <a:ext cx="3595365" cy="323165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pPr algn="just"/>
            <a:r>
              <a:rPr lang="ro-RO" sz="1200" b="1" dirty="0">
                <a:solidFill>
                  <a:schemeClr val="tx1"/>
                </a:solidFill>
                <a:latin typeface="Times New Roman" panose="02020603050405020304" pitchFamily="18" charset="0"/>
                <a:cs typeface="Times New Roman" panose="02020603050405020304" pitchFamily="18" charset="0"/>
              </a:rPr>
              <a:t>Rezultate Activitatea 7:</a:t>
            </a:r>
            <a:endParaRPr lang="ro-RO" sz="1200" dirty="0">
              <a:solidFill>
                <a:schemeClr val="tx1"/>
              </a:solidFill>
              <a:latin typeface="Times New Roman" panose="02020603050405020304" pitchFamily="18" charset="0"/>
              <a:cs typeface="Times New Roman" panose="02020603050405020304" pitchFamily="18" charset="0"/>
            </a:endParaRPr>
          </a:p>
          <a:p>
            <a:pPr algn="just"/>
            <a:r>
              <a:rPr lang="ro-RO" sz="1200" dirty="0">
                <a:solidFill>
                  <a:schemeClr val="tx1"/>
                </a:solidFill>
                <a:latin typeface="Times New Roman" panose="02020603050405020304" pitchFamily="18" charset="0"/>
                <a:cs typeface="Times New Roman" panose="02020603050405020304" pitchFamily="18" charset="0"/>
              </a:rPr>
              <a:t>- 1 echipă de management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implementare a proiectului creată prin decizie a Secretarului de stat al ANES din care vor face parte: managerul de proiect, 2 </a:t>
            </a:r>
            <a:r>
              <a:rPr lang="ro-RO" sz="1200" dirty="0" err="1">
                <a:solidFill>
                  <a:schemeClr val="tx1"/>
                </a:solidFill>
                <a:latin typeface="Times New Roman" panose="02020603050405020304" pitchFamily="18" charset="0"/>
                <a:cs typeface="Times New Roman" panose="02020603050405020304" pitchFamily="18" charset="0"/>
              </a:rPr>
              <a:t>asistenţi</a:t>
            </a:r>
            <a:r>
              <a:rPr lang="ro-RO" sz="1200" dirty="0">
                <a:solidFill>
                  <a:schemeClr val="tx1"/>
                </a:solidFill>
                <a:latin typeface="Times New Roman" panose="02020603050405020304" pitchFamily="18" charset="0"/>
                <a:cs typeface="Times New Roman" panose="02020603050405020304" pitchFamily="18" charset="0"/>
              </a:rPr>
              <a:t> manageri, 1 responsabil financiar, 1 expert </a:t>
            </a:r>
            <a:r>
              <a:rPr lang="ro-RO" sz="1200" dirty="0" err="1">
                <a:solidFill>
                  <a:schemeClr val="tx1"/>
                </a:solidFill>
                <a:latin typeface="Times New Roman" panose="02020603050405020304" pitchFamily="18" charset="0"/>
                <a:cs typeface="Times New Roman" panose="02020603050405020304" pitchFamily="18" charset="0"/>
              </a:rPr>
              <a:t>achiziţii</a:t>
            </a:r>
            <a:r>
              <a:rPr lang="ro-RO" sz="1200" dirty="0">
                <a:solidFill>
                  <a:schemeClr val="tx1"/>
                </a:solidFill>
                <a:latin typeface="Times New Roman" panose="02020603050405020304" pitchFamily="18" charset="0"/>
                <a:cs typeface="Times New Roman" panose="02020603050405020304" pitchFamily="18" charset="0"/>
              </a:rPr>
              <a:t>, 1 expert coordonare </a:t>
            </a:r>
            <a:r>
              <a:rPr lang="ro-RO" sz="1200" dirty="0" err="1">
                <a:solidFill>
                  <a:schemeClr val="tx1"/>
                </a:solidFill>
                <a:latin typeface="Times New Roman" panose="02020603050405020304" pitchFamily="18" charset="0"/>
                <a:cs typeface="Times New Roman" panose="02020603050405020304" pitchFamily="18" charset="0"/>
              </a:rPr>
              <a:t>reţea</a:t>
            </a:r>
            <a:r>
              <a:rPr lang="ro-RO" sz="1200" dirty="0">
                <a:solidFill>
                  <a:schemeClr val="tx1"/>
                </a:solidFill>
                <a:latin typeface="Times New Roman" panose="02020603050405020304" pitchFamily="18" charset="0"/>
                <a:cs typeface="Times New Roman" panose="02020603050405020304" pitchFamily="18" charset="0"/>
              </a:rPr>
              <a:t> de servicii sociale, 1 expert servicii sociale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1 responsabil control CFP;</a:t>
            </a:r>
          </a:p>
          <a:p>
            <a:pPr algn="just"/>
            <a:r>
              <a:rPr lang="ro-RO" sz="1200" dirty="0">
                <a:solidFill>
                  <a:schemeClr val="tx1"/>
                </a:solidFill>
                <a:latin typeface="Times New Roman" panose="02020603050405020304" pitchFamily="18" charset="0"/>
                <a:cs typeface="Times New Roman" panose="02020603050405020304" pitchFamily="18" charset="0"/>
              </a:rPr>
              <a:t>-  42 de coordonatori locali -  42 de </a:t>
            </a:r>
            <a:r>
              <a:rPr lang="ro-RO" sz="1200" dirty="0" err="1">
                <a:solidFill>
                  <a:schemeClr val="tx1"/>
                </a:solidFill>
                <a:latin typeface="Times New Roman" panose="02020603050405020304" pitchFamily="18" charset="0"/>
                <a:cs typeface="Times New Roman" panose="02020603050405020304" pitchFamily="18" charset="0"/>
              </a:rPr>
              <a:t>experţi</a:t>
            </a:r>
            <a:r>
              <a:rPr lang="ro-RO" sz="1200" dirty="0">
                <a:solidFill>
                  <a:schemeClr val="tx1"/>
                </a:solidFill>
                <a:latin typeface="Times New Roman" panose="02020603050405020304" pitchFamily="18" charset="0"/>
                <a:cs typeface="Times New Roman" panose="02020603050405020304" pitchFamily="18" charset="0"/>
              </a:rPr>
              <a:t> financiari; </a:t>
            </a:r>
          </a:p>
          <a:p>
            <a:pPr algn="just"/>
            <a:r>
              <a:rPr lang="ro-RO" sz="1200" dirty="0">
                <a:solidFill>
                  <a:schemeClr val="tx1"/>
                </a:solidFill>
                <a:latin typeface="Times New Roman" panose="02020603050405020304" pitchFamily="18" charset="0"/>
                <a:cs typeface="Times New Roman" panose="02020603050405020304" pitchFamily="18" charset="0"/>
              </a:rPr>
              <a:t>- 8 </a:t>
            </a:r>
            <a:r>
              <a:rPr lang="ro-RO" sz="1200" dirty="0" err="1">
                <a:solidFill>
                  <a:schemeClr val="tx1"/>
                </a:solidFill>
                <a:latin typeface="Times New Roman" panose="02020603050405020304" pitchFamily="18" charset="0"/>
                <a:cs typeface="Times New Roman" panose="02020603050405020304" pitchFamily="18" charset="0"/>
              </a:rPr>
              <a:t>fişe</a:t>
            </a:r>
            <a:r>
              <a:rPr lang="ro-RO" sz="1200" dirty="0">
                <a:solidFill>
                  <a:schemeClr val="tx1"/>
                </a:solidFill>
                <a:latin typeface="Times New Roman" panose="02020603050405020304" pitchFamily="18" charset="0"/>
                <a:cs typeface="Times New Roman" panose="02020603050405020304" pitchFamily="18" charset="0"/>
              </a:rPr>
              <a:t> post ale membrilor din echipa de management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implementare a proiectului; </a:t>
            </a:r>
          </a:p>
          <a:p>
            <a:pPr algn="just"/>
            <a:r>
              <a:rPr lang="ro-RO" sz="1200" dirty="0">
                <a:solidFill>
                  <a:schemeClr val="tx1"/>
                </a:solidFill>
                <a:latin typeface="Times New Roman" panose="02020603050405020304" pitchFamily="18" charset="0"/>
                <a:cs typeface="Times New Roman" panose="02020603050405020304" pitchFamily="18" charset="0"/>
              </a:rPr>
              <a:t>-  48 rapoarte de activitate ale echipei de management; </a:t>
            </a:r>
          </a:p>
          <a:p>
            <a:pPr algn="just"/>
            <a:r>
              <a:rPr lang="ro-RO" sz="1200" dirty="0">
                <a:solidFill>
                  <a:schemeClr val="tx1"/>
                </a:solidFill>
                <a:latin typeface="Times New Roman" panose="02020603050405020304" pitchFamily="18" charset="0"/>
                <a:cs typeface="Times New Roman" panose="02020603050405020304" pitchFamily="18" charset="0"/>
              </a:rPr>
              <a:t>- 42 </a:t>
            </a:r>
            <a:r>
              <a:rPr lang="ro-RO" sz="1200" dirty="0" err="1">
                <a:solidFill>
                  <a:schemeClr val="tx1"/>
                </a:solidFill>
                <a:latin typeface="Times New Roman" panose="02020603050405020304" pitchFamily="18" charset="0"/>
                <a:cs typeface="Times New Roman" panose="02020603050405020304" pitchFamily="18" charset="0"/>
              </a:rPr>
              <a:t>fişe</a:t>
            </a:r>
            <a:r>
              <a:rPr lang="ro-RO" sz="1200" dirty="0">
                <a:solidFill>
                  <a:schemeClr val="tx1"/>
                </a:solidFill>
                <a:latin typeface="Times New Roman" panose="02020603050405020304" pitchFamily="18" charset="0"/>
                <a:cs typeface="Times New Roman" panose="02020603050405020304" pitchFamily="18" charset="0"/>
              </a:rPr>
              <a:t> de post pentru coordonatorii locali; </a:t>
            </a:r>
          </a:p>
          <a:p>
            <a:pPr algn="just"/>
            <a:r>
              <a:rPr lang="ro-RO" sz="1200" dirty="0">
                <a:solidFill>
                  <a:schemeClr val="tx1"/>
                </a:solidFill>
                <a:latin typeface="Times New Roman" panose="02020603050405020304" pitchFamily="18" charset="0"/>
                <a:cs typeface="Times New Roman" panose="02020603050405020304" pitchFamily="18" charset="0"/>
              </a:rPr>
              <a:t>- 42 </a:t>
            </a:r>
            <a:r>
              <a:rPr lang="ro-RO" sz="1200" dirty="0" err="1">
                <a:solidFill>
                  <a:schemeClr val="tx1"/>
                </a:solidFill>
                <a:latin typeface="Times New Roman" panose="02020603050405020304" pitchFamily="18" charset="0"/>
                <a:cs typeface="Times New Roman" panose="02020603050405020304" pitchFamily="18" charset="0"/>
              </a:rPr>
              <a:t>fişe</a:t>
            </a:r>
            <a:r>
              <a:rPr lang="ro-RO" sz="1200" dirty="0">
                <a:solidFill>
                  <a:schemeClr val="tx1"/>
                </a:solidFill>
                <a:latin typeface="Times New Roman" panose="02020603050405020304" pitchFamily="18" charset="0"/>
                <a:cs typeface="Times New Roman" panose="02020603050405020304" pitchFamily="18" charset="0"/>
              </a:rPr>
              <a:t> de post pentru </a:t>
            </a:r>
            <a:r>
              <a:rPr lang="ro-RO" sz="1200" dirty="0" err="1">
                <a:solidFill>
                  <a:schemeClr val="tx1"/>
                </a:solidFill>
                <a:latin typeface="Times New Roman" panose="02020603050405020304" pitchFamily="18" charset="0"/>
                <a:cs typeface="Times New Roman" panose="02020603050405020304" pitchFamily="18" charset="0"/>
              </a:rPr>
              <a:t>experţii</a:t>
            </a:r>
            <a:r>
              <a:rPr lang="ro-RO" sz="1200" dirty="0">
                <a:solidFill>
                  <a:schemeClr val="tx1"/>
                </a:solidFill>
                <a:latin typeface="Times New Roman" panose="02020603050405020304" pitchFamily="18" charset="0"/>
                <a:cs typeface="Times New Roman" panose="02020603050405020304" pitchFamily="18" charset="0"/>
              </a:rPr>
              <a:t> financiari; </a:t>
            </a:r>
          </a:p>
          <a:p>
            <a:pPr algn="just"/>
            <a:r>
              <a:rPr lang="ro-RO" sz="1200" dirty="0">
                <a:solidFill>
                  <a:schemeClr val="tx1"/>
                </a:solidFill>
                <a:latin typeface="Times New Roman" panose="02020603050405020304" pitchFamily="18" charset="0"/>
                <a:cs typeface="Times New Roman" panose="02020603050405020304" pitchFamily="18" charset="0"/>
              </a:rPr>
              <a:t>- 48 </a:t>
            </a:r>
            <a:r>
              <a:rPr lang="ro-RO" sz="1200" dirty="0" err="1">
                <a:solidFill>
                  <a:schemeClr val="tx1"/>
                </a:solidFill>
                <a:latin typeface="Times New Roman" panose="02020603050405020304" pitchFamily="18" charset="0"/>
                <a:cs typeface="Times New Roman" panose="02020603050405020304" pitchFamily="18" charset="0"/>
              </a:rPr>
              <a:t>fişe</a:t>
            </a:r>
            <a:r>
              <a:rPr lang="ro-RO" sz="1200" dirty="0">
                <a:solidFill>
                  <a:schemeClr val="tx1"/>
                </a:solidFill>
                <a:latin typeface="Times New Roman" panose="02020603050405020304" pitchFamily="18" charset="0"/>
                <a:cs typeface="Times New Roman" panose="02020603050405020304" pitchFamily="18" charset="0"/>
              </a:rPr>
              <a:t> de pontaj pentru coordonatorii locali - 48 </a:t>
            </a:r>
            <a:r>
              <a:rPr lang="ro-RO" sz="1200" dirty="0" err="1">
                <a:solidFill>
                  <a:schemeClr val="tx1"/>
                </a:solidFill>
                <a:latin typeface="Times New Roman" panose="02020603050405020304" pitchFamily="18" charset="0"/>
                <a:cs typeface="Times New Roman" panose="02020603050405020304" pitchFamily="18" charset="0"/>
              </a:rPr>
              <a:t>fişe</a:t>
            </a:r>
            <a:r>
              <a:rPr lang="ro-RO" sz="1200" dirty="0">
                <a:solidFill>
                  <a:schemeClr val="tx1"/>
                </a:solidFill>
                <a:latin typeface="Times New Roman" panose="02020603050405020304" pitchFamily="18" charset="0"/>
                <a:cs typeface="Times New Roman" panose="02020603050405020304" pitchFamily="18" charset="0"/>
              </a:rPr>
              <a:t> de pontaj pentru </a:t>
            </a:r>
            <a:r>
              <a:rPr lang="ro-RO" sz="1200" dirty="0" err="1">
                <a:solidFill>
                  <a:schemeClr val="tx1"/>
                </a:solidFill>
                <a:latin typeface="Times New Roman" panose="02020603050405020304" pitchFamily="18" charset="0"/>
                <a:cs typeface="Times New Roman" panose="02020603050405020304" pitchFamily="18" charset="0"/>
              </a:rPr>
              <a:t>experţii</a:t>
            </a:r>
            <a:r>
              <a:rPr lang="ro-RO" sz="1200" dirty="0">
                <a:solidFill>
                  <a:schemeClr val="tx1"/>
                </a:solidFill>
                <a:latin typeface="Times New Roman" panose="02020603050405020304" pitchFamily="18" charset="0"/>
                <a:cs typeface="Times New Roman" panose="02020603050405020304" pitchFamily="18" charset="0"/>
              </a:rPr>
              <a:t> financiari; </a:t>
            </a:r>
          </a:p>
          <a:p>
            <a:pPr algn="just"/>
            <a:r>
              <a:rPr lang="ro-RO" sz="1200" dirty="0">
                <a:solidFill>
                  <a:schemeClr val="tx1"/>
                </a:solidFill>
                <a:latin typeface="Times New Roman" panose="02020603050405020304" pitchFamily="18" charset="0"/>
                <a:cs typeface="Times New Roman" panose="02020603050405020304" pitchFamily="18" charset="0"/>
              </a:rPr>
              <a:t>- 48 rapoarte de activitate pentru coordonatorii locali; </a:t>
            </a:r>
          </a:p>
          <a:p>
            <a:pPr algn="just"/>
            <a:r>
              <a:rPr lang="ro-RO" sz="1200" dirty="0">
                <a:solidFill>
                  <a:schemeClr val="tx1"/>
                </a:solidFill>
                <a:latin typeface="Times New Roman" panose="02020603050405020304" pitchFamily="18" charset="0"/>
                <a:cs typeface="Times New Roman" panose="02020603050405020304" pitchFamily="18" charset="0"/>
              </a:rPr>
              <a:t>- 48 rapoarte de activitate pentru </a:t>
            </a:r>
            <a:r>
              <a:rPr lang="ro-RO" sz="1200" dirty="0" err="1">
                <a:solidFill>
                  <a:schemeClr val="tx1"/>
                </a:solidFill>
                <a:latin typeface="Times New Roman" panose="02020603050405020304" pitchFamily="18" charset="0"/>
                <a:cs typeface="Times New Roman" panose="02020603050405020304" pitchFamily="18" charset="0"/>
              </a:rPr>
              <a:t>experţii</a:t>
            </a:r>
            <a:r>
              <a:rPr lang="ro-RO" sz="1200" dirty="0">
                <a:solidFill>
                  <a:schemeClr val="tx1"/>
                </a:solidFill>
                <a:latin typeface="Times New Roman" panose="02020603050405020304" pitchFamily="18" charset="0"/>
                <a:cs typeface="Times New Roman" panose="02020603050405020304" pitchFamily="18" charset="0"/>
              </a:rPr>
              <a:t> financiari.</a:t>
            </a:r>
          </a:p>
        </p:txBody>
      </p:sp>
      <p:sp>
        <p:nvSpPr>
          <p:cNvPr id="27" name="Rectangle 26">
            <a:extLst>
              <a:ext uri="{FF2B5EF4-FFF2-40B4-BE49-F238E27FC236}">
                <a16:creationId xmlns:a16="http://schemas.microsoft.com/office/drawing/2014/main" id="{83881C08-BC10-4CCF-BCD2-F22AF3DC5FC0}"/>
              </a:ext>
            </a:extLst>
          </p:cNvPr>
          <p:cNvSpPr/>
          <p:nvPr/>
        </p:nvSpPr>
        <p:spPr>
          <a:xfrm>
            <a:off x="2631610" y="282702"/>
            <a:ext cx="6729343" cy="460895"/>
          </a:xfrm>
          <a:prstGeom prst="rect">
            <a:avLst/>
          </a:prstGeom>
        </p:spPr>
        <p:txBody>
          <a:bodyPr wrap="none">
            <a:spAutoFit/>
          </a:bodyPr>
          <a:lstStyle/>
          <a:p>
            <a:pPr algn="just">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REZULTATE AŞTEPTATE LA NIVEL NAȚIONAL</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53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animBg="1"/>
      <p:bldP spid="9" grpId="0"/>
      <p:bldP spid="10" grpId="0"/>
      <p:bldP spid="11"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3">
            <a:extLst>
              <a:ext uri="{FF2B5EF4-FFF2-40B4-BE49-F238E27FC236}">
                <a16:creationId xmlns:a16="http://schemas.microsoft.com/office/drawing/2014/main" id="{652748A0-0388-A54D-9CE3-F311BCF57D18}"/>
              </a:ext>
            </a:extLst>
          </p:cNvPr>
          <p:cNvSpPr/>
          <p:nvPr/>
        </p:nvSpPr>
        <p:spPr>
          <a:xfrm>
            <a:off x="983936" y="2773046"/>
            <a:ext cx="10557274" cy="2252035"/>
          </a:xfrm>
          <a:custGeom>
            <a:avLst/>
            <a:gdLst>
              <a:gd name="connsiteX0" fmla="*/ 0 w 5454741"/>
              <a:gd name="connsiteY0" fmla="*/ 0 h 774000"/>
              <a:gd name="connsiteX1" fmla="*/ 5454741 w 5454741"/>
              <a:gd name="connsiteY1" fmla="*/ 0 h 774000"/>
              <a:gd name="connsiteX2" fmla="*/ 5454741 w 5454741"/>
              <a:gd name="connsiteY2" fmla="*/ 774000 h 774000"/>
              <a:gd name="connsiteX3" fmla="*/ 0 w 5454741"/>
              <a:gd name="connsiteY3" fmla="*/ 774000 h 774000"/>
              <a:gd name="connsiteX4" fmla="*/ 0 w 5454741"/>
              <a:gd name="connsiteY4" fmla="*/ 0 h 774000"/>
              <a:gd name="connsiteX0" fmla="*/ 0 w 5454741"/>
              <a:gd name="connsiteY0" fmla="*/ 0 h 774000"/>
              <a:gd name="connsiteX1" fmla="*/ 5454741 w 5454741"/>
              <a:gd name="connsiteY1" fmla="*/ 0 h 774000"/>
              <a:gd name="connsiteX2" fmla="*/ 4964290 w 5454741"/>
              <a:gd name="connsiteY2" fmla="*/ 774000 h 774000"/>
              <a:gd name="connsiteX3" fmla="*/ 0 w 5454741"/>
              <a:gd name="connsiteY3" fmla="*/ 774000 h 774000"/>
              <a:gd name="connsiteX4" fmla="*/ 0 w 5454741"/>
              <a:gd name="connsiteY4" fmla="*/ 0 h 77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4741" h="774000">
                <a:moveTo>
                  <a:pt x="0" y="0"/>
                </a:moveTo>
                <a:lnTo>
                  <a:pt x="5454741" y="0"/>
                </a:lnTo>
                <a:lnTo>
                  <a:pt x="4964290" y="774000"/>
                </a:lnTo>
                <a:lnTo>
                  <a:pt x="0" y="774000"/>
                </a:lnTo>
                <a:lnTo>
                  <a:pt x="0" y="0"/>
                </a:lnTo>
                <a:close/>
              </a:path>
            </a:pathLst>
          </a:custGeom>
          <a:gradFill flip="none" rotWithShape="1">
            <a:gsLst>
              <a:gs pos="0">
                <a:srgbClr val="FFC000"/>
              </a:gs>
              <a:gs pos="48000">
                <a:schemeClr val="accent4">
                  <a:lumMod val="60000"/>
                  <a:lumOff val="40000"/>
                </a:schemeClr>
              </a:gs>
              <a:gs pos="98000">
                <a:srgbClr val="FFEA00"/>
              </a:gs>
            </a:gsLst>
            <a:lin ang="16200000" scaled="1"/>
            <a:tileRect/>
          </a:gradFill>
          <a:ln>
            <a:noFill/>
          </a:ln>
          <a:effectLst>
            <a:outerShdw blurRad="177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panose="020F0502020204030204"/>
            </a:endParaRPr>
          </a:p>
        </p:txBody>
      </p:sp>
      <p:sp>
        <p:nvSpPr>
          <p:cNvPr id="25" name="TextBox 24">
            <a:extLst>
              <a:ext uri="{FF2B5EF4-FFF2-40B4-BE49-F238E27FC236}">
                <a16:creationId xmlns:a16="http://schemas.microsoft.com/office/drawing/2014/main" id="{53CBE528-88CE-D049-B205-3705CA0EBEFC}"/>
              </a:ext>
            </a:extLst>
          </p:cNvPr>
          <p:cNvSpPr txBox="1"/>
          <p:nvPr/>
        </p:nvSpPr>
        <p:spPr>
          <a:xfrm>
            <a:off x="972706" y="3068276"/>
            <a:ext cx="9654105" cy="1661993"/>
          </a:xfrm>
          <a:prstGeom prst="rect">
            <a:avLst/>
          </a:prstGeom>
          <a:noFill/>
        </p:spPr>
        <p:txBody>
          <a:bodyPr wrap="square" rtlCol="0">
            <a:spAutoFit/>
          </a:bodyPr>
          <a:lstStyle/>
          <a:p>
            <a:pPr algn="just"/>
            <a:r>
              <a:rPr lang="ro-RO" altLang="ro-RO" sz="1600" b="1" dirty="0">
                <a:solidFill>
                  <a:srgbClr val="0000BF"/>
                </a:solidFill>
                <a:latin typeface="Times New Roman" panose="02020603050405020304" pitchFamily="18" charset="0"/>
                <a:cs typeface="Times New Roman" panose="02020603050405020304" pitchFamily="18" charset="0"/>
              </a:rPr>
              <a:t>Comitetul de sprijin și monitorizare pentru implementarea proiectului</a:t>
            </a:r>
            <a:r>
              <a:rPr lang="en-US" altLang="ro-RO" sz="1600" b="1" dirty="0">
                <a:solidFill>
                  <a:srgbClr val="0000BF"/>
                </a:solidFill>
                <a:latin typeface="Times New Roman" panose="02020603050405020304" pitchFamily="18" charset="0"/>
                <a:cs typeface="Times New Roman" panose="02020603050405020304" pitchFamily="18" charset="0"/>
              </a:rPr>
              <a:t> </a:t>
            </a:r>
            <a:r>
              <a:rPr lang="en-US" altLang="ro-RO" sz="1600" b="1" dirty="0" err="1">
                <a:solidFill>
                  <a:srgbClr val="0000BF"/>
                </a:solidFill>
                <a:latin typeface="Times New Roman" panose="02020603050405020304" pitchFamily="18" charset="0"/>
                <a:cs typeface="Times New Roman" panose="02020603050405020304" pitchFamily="18" charset="0"/>
              </a:rPr>
              <a:t>este</a:t>
            </a:r>
            <a:r>
              <a:rPr lang="ro-RO" altLang="ro-RO" sz="1600" dirty="0">
                <a:latin typeface="Times New Roman" panose="02020603050405020304" pitchFamily="18" charset="0"/>
                <a:cs typeface="Times New Roman" panose="02020603050405020304" pitchFamily="18" charset="0"/>
              </a:rPr>
              <a:t> constituit cu participarea </a:t>
            </a:r>
            <a:r>
              <a:rPr lang="ro-RO" altLang="ro-RO" sz="1600" b="1" dirty="0">
                <a:latin typeface="Times New Roman" panose="02020603050405020304" pitchFamily="18" charset="0"/>
                <a:cs typeface="Times New Roman" panose="02020603050405020304" pitchFamily="18" charset="0"/>
              </a:rPr>
              <a:t>instituțiilor relevante cu competențe în domeniul violenței domestice: </a:t>
            </a:r>
            <a:r>
              <a:rPr lang="ro-RO" altLang="ro-RO" sz="1400" b="1" dirty="0">
                <a:latin typeface="Times New Roman" panose="02020603050405020304" pitchFamily="18" charset="0"/>
                <a:cs typeface="Times New Roman" panose="02020603050405020304" pitchFamily="18" charset="0"/>
              </a:rPr>
              <a:t>Agenția Națională pentru Ocuparea Forței de Muncă, Ministerul Afacerilor Interne/ Inspectoratul General al Poliției Române, Ministerul Justiției,  Ministerul Sănătății, Ministerul Dezvoltării Regionale și Administrației Publice, Ministerul </a:t>
            </a:r>
            <a:r>
              <a:rPr lang="ro-RO" altLang="ro-RO" sz="1400" b="1" dirty="0" err="1">
                <a:latin typeface="Times New Roman" panose="02020603050405020304" pitchFamily="18" charset="0"/>
                <a:cs typeface="Times New Roman" panose="02020603050405020304" pitchFamily="18" charset="0"/>
              </a:rPr>
              <a:t>Educaţiei</a:t>
            </a:r>
            <a:r>
              <a:rPr lang="ro-RO" altLang="ro-RO" sz="1400" b="1" dirty="0">
                <a:latin typeface="Times New Roman" panose="02020603050405020304" pitchFamily="18" charset="0"/>
                <a:cs typeface="Times New Roman" panose="02020603050405020304" pitchFamily="18" charset="0"/>
              </a:rPr>
              <a:t> Naționale, Colegiul Psihologilor din România, Colegiul Național al Asistenților Sociali din România</a:t>
            </a:r>
            <a:r>
              <a:rPr lang="en-US" altLang="ro-RO" sz="1400" b="1" dirty="0">
                <a:latin typeface="Times New Roman" panose="02020603050405020304" pitchFamily="18" charset="0"/>
                <a:cs typeface="Times New Roman" panose="02020603050405020304" pitchFamily="18" charset="0"/>
              </a:rPr>
              <a:t>, ANPDCA, </a:t>
            </a:r>
            <a:r>
              <a:rPr lang="en-US" altLang="ro-RO" sz="1400" b="1" dirty="0" err="1">
                <a:latin typeface="Times New Roman" panose="02020603050405020304" pitchFamily="18" charset="0"/>
                <a:cs typeface="Times New Roman" panose="02020603050405020304" pitchFamily="18" charset="0"/>
              </a:rPr>
              <a:t>organiza</a:t>
            </a:r>
            <a:r>
              <a:rPr lang="ro-RO" altLang="ro-RO" sz="1400" b="1" dirty="0">
                <a:latin typeface="Times New Roman" panose="02020603050405020304" pitchFamily="18" charset="0"/>
                <a:cs typeface="Times New Roman" panose="02020603050405020304" pitchFamily="18" charset="0"/>
              </a:rPr>
              <a:t>ț</a:t>
            </a:r>
            <a:r>
              <a:rPr lang="en-US" altLang="ro-RO" sz="1400" b="1" dirty="0">
                <a:latin typeface="Times New Roman" panose="02020603050405020304" pitchFamily="18" charset="0"/>
                <a:cs typeface="Times New Roman" panose="02020603050405020304" pitchFamily="18" charset="0"/>
              </a:rPr>
              <a:t>ii </a:t>
            </a:r>
            <a:r>
              <a:rPr lang="en-US" altLang="ro-RO" sz="1400" b="1" dirty="0" err="1">
                <a:latin typeface="Times New Roman" panose="02020603050405020304" pitchFamily="18" charset="0"/>
                <a:cs typeface="Times New Roman" panose="02020603050405020304" pitchFamily="18" charset="0"/>
              </a:rPr>
              <a:t>sindicale</a:t>
            </a:r>
            <a:r>
              <a:rPr lang="en-US" altLang="ro-RO" sz="1400" b="1" dirty="0">
                <a:latin typeface="Times New Roman" panose="02020603050405020304" pitchFamily="18" charset="0"/>
                <a:cs typeface="Times New Roman" panose="02020603050405020304" pitchFamily="18" charset="0"/>
              </a:rPr>
              <a:t> </a:t>
            </a:r>
            <a:r>
              <a:rPr lang="ro-RO" altLang="ro-RO" sz="1400" b="1" dirty="0">
                <a:latin typeface="Times New Roman" panose="02020603050405020304" pitchFamily="18" charset="0"/>
                <a:cs typeface="Times New Roman" panose="02020603050405020304" pitchFamily="18" charset="0"/>
              </a:rPr>
              <a:t>ș</a:t>
            </a:r>
            <a:r>
              <a:rPr lang="en-US" altLang="ro-RO" sz="1400" b="1" dirty="0" err="1">
                <a:latin typeface="Times New Roman" panose="02020603050405020304" pitchFamily="18" charset="0"/>
                <a:cs typeface="Times New Roman" panose="02020603050405020304" pitchFamily="18" charset="0"/>
              </a:rPr>
              <a:t>i</a:t>
            </a:r>
            <a:r>
              <a:rPr lang="en-US" altLang="ro-RO" sz="1400" b="1" dirty="0">
                <a:latin typeface="Times New Roman" panose="02020603050405020304" pitchFamily="18" charset="0"/>
                <a:cs typeface="Times New Roman" panose="02020603050405020304" pitchFamily="18" charset="0"/>
              </a:rPr>
              <a:t> </a:t>
            </a:r>
            <a:r>
              <a:rPr lang="en-US" altLang="ro-RO" sz="1400" b="1" dirty="0" err="1">
                <a:latin typeface="Times New Roman" panose="02020603050405020304" pitchFamily="18" charset="0"/>
                <a:cs typeface="Times New Roman" panose="02020603050405020304" pitchFamily="18" charset="0"/>
              </a:rPr>
              <a:t>patronale</a:t>
            </a:r>
            <a:r>
              <a:rPr lang="ro-RO" altLang="ro-RO" sz="1400" b="1" dirty="0">
                <a:latin typeface="Times New Roman" panose="02020603050405020304" pitchFamily="18" charset="0"/>
                <a:cs typeface="Times New Roman" panose="02020603050405020304" pitchFamily="18" charset="0"/>
              </a:rPr>
              <a:t>, structuri asociative ale APL.</a:t>
            </a:r>
            <a:endParaRPr lang="ro-MD" altLang="en-US" sz="1400" b="1" u="sng" dirty="0">
              <a:latin typeface="Times New Roman" panose="02020603050405020304" pitchFamily="18" charset="0"/>
              <a:cs typeface="Times New Roman" panose="02020603050405020304" pitchFamily="18" charset="0"/>
            </a:endParaRPr>
          </a:p>
          <a:p>
            <a:pPr algn="just"/>
            <a:endParaRPr lang="en-US" sz="1400" dirty="0">
              <a:solidFill>
                <a:prstClr val="white"/>
              </a:solidFill>
              <a:latin typeface="Avenir Next" panose="020B0503020202020204" pitchFamily="34" charset="0"/>
            </a:endParaRPr>
          </a:p>
        </p:txBody>
      </p:sp>
      <p:sp>
        <p:nvSpPr>
          <p:cNvPr id="14" name="Rectangle 13">
            <a:extLst>
              <a:ext uri="{FF2B5EF4-FFF2-40B4-BE49-F238E27FC236}">
                <a16:creationId xmlns:a16="http://schemas.microsoft.com/office/drawing/2014/main" id="{EBCA03BC-01FC-E44E-96DA-AB0F77F5863A}"/>
              </a:ext>
            </a:extLst>
          </p:cNvPr>
          <p:cNvSpPr/>
          <p:nvPr/>
        </p:nvSpPr>
        <p:spPr>
          <a:xfrm>
            <a:off x="983935" y="1754659"/>
            <a:ext cx="10557275" cy="1018806"/>
          </a:xfrm>
          <a:custGeom>
            <a:avLst/>
            <a:gdLst>
              <a:gd name="connsiteX0" fmla="*/ 0 w 5454741"/>
              <a:gd name="connsiteY0" fmla="*/ 0 h 774000"/>
              <a:gd name="connsiteX1" fmla="*/ 5454741 w 5454741"/>
              <a:gd name="connsiteY1" fmla="*/ 0 h 774000"/>
              <a:gd name="connsiteX2" fmla="*/ 5454741 w 5454741"/>
              <a:gd name="connsiteY2" fmla="*/ 774000 h 774000"/>
              <a:gd name="connsiteX3" fmla="*/ 0 w 5454741"/>
              <a:gd name="connsiteY3" fmla="*/ 774000 h 774000"/>
              <a:gd name="connsiteX4" fmla="*/ 0 w 5454741"/>
              <a:gd name="connsiteY4" fmla="*/ 0 h 774000"/>
              <a:gd name="connsiteX0" fmla="*/ 0 w 5454741"/>
              <a:gd name="connsiteY0" fmla="*/ 0 h 774000"/>
              <a:gd name="connsiteX1" fmla="*/ 5454741 w 5454741"/>
              <a:gd name="connsiteY1" fmla="*/ 0 h 774000"/>
              <a:gd name="connsiteX2" fmla="*/ 4964290 w 5454741"/>
              <a:gd name="connsiteY2" fmla="*/ 774000 h 774000"/>
              <a:gd name="connsiteX3" fmla="*/ 0 w 5454741"/>
              <a:gd name="connsiteY3" fmla="*/ 774000 h 774000"/>
              <a:gd name="connsiteX4" fmla="*/ 0 w 5454741"/>
              <a:gd name="connsiteY4" fmla="*/ 0 h 77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4741" h="774000">
                <a:moveTo>
                  <a:pt x="0" y="0"/>
                </a:moveTo>
                <a:lnTo>
                  <a:pt x="5454741" y="0"/>
                </a:lnTo>
                <a:lnTo>
                  <a:pt x="4964290" y="774000"/>
                </a:lnTo>
                <a:lnTo>
                  <a:pt x="0" y="774000"/>
                </a:lnTo>
                <a:lnTo>
                  <a:pt x="0" y="0"/>
                </a:lnTo>
                <a:close/>
              </a:path>
            </a:pathLst>
          </a:custGeom>
          <a:gradFill flip="none" rotWithShape="1">
            <a:gsLst>
              <a:gs pos="0">
                <a:srgbClr val="D30003"/>
              </a:gs>
              <a:gs pos="48000">
                <a:srgbClr val="FF361F"/>
              </a:gs>
              <a:gs pos="99000">
                <a:srgbClr val="FF4258"/>
              </a:gs>
            </a:gsLst>
            <a:lin ang="16200000" scaled="1"/>
            <a:tileRect/>
          </a:gradFill>
          <a:ln>
            <a:noFill/>
          </a:ln>
          <a:effectLst>
            <a:outerShdw blurRad="177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Calibri" panose="020F0502020204030204"/>
            </a:endParaRPr>
          </a:p>
        </p:txBody>
      </p:sp>
      <p:sp>
        <p:nvSpPr>
          <p:cNvPr id="19" name="TextBox 18">
            <a:extLst>
              <a:ext uri="{FF2B5EF4-FFF2-40B4-BE49-F238E27FC236}">
                <a16:creationId xmlns:a16="http://schemas.microsoft.com/office/drawing/2014/main" id="{1F9AC2E3-AC76-994C-9063-CABEFCB0D30B}"/>
              </a:ext>
            </a:extLst>
          </p:cNvPr>
          <p:cNvSpPr txBox="1"/>
          <p:nvPr/>
        </p:nvSpPr>
        <p:spPr>
          <a:xfrm>
            <a:off x="1041599" y="1988636"/>
            <a:ext cx="9753600" cy="523220"/>
          </a:xfrm>
          <a:prstGeom prst="rect">
            <a:avLst/>
          </a:prstGeom>
          <a:noFill/>
        </p:spPr>
        <p:txBody>
          <a:bodyPr wrap="square" rtlCol="0">
            <a:spAutoFit/>
          </a:bodyPr>
          <a:lstStyle/>
          <a:p>
            <a:pPr algn="just"/>
            <a:r>
              <a:rPr lang="ro-RO" altLang="ro-RO" sz="1400" b="1" dirty="0">
                <a:latin typeface="Times New Roman" panose="02020603050405020304" pitchFamily="18" charset="0"/>
                <a:cs typeface="Times New Roman" panose="02020603050405020304" pitchFamily="18" charset="0"/>
              </a:rPr>
              <a:t>Scopul</a:t>
            </a:r>
            <a:r>
              <a:rPr lang="ro-RO" altLang="ro-RO" sz="1400" dirty="0">
                <a:latin typeface="Times New Roman" panose="02020603050405020304" pitchFamily="18" charset="0"/>
                <a:cs typeface="Times New Roman" panose="02020603050405020304" pitchFamily="18" charset="0"/>
              </a:rPr>
              <a:t> înființării </a:t>
            </a:r>
            <a:r>
              <a:rPr lang="ro-RO" altLang="ro-RO" sz="1400" b="1" dirty="0">
                <a:solidFill>
                  <a:srgbClr val="0000BF"/>
                </a:solidFill>
                <a:latin typeface="Times New Roman" panose="02020603050405020304" pitchFamily="18" charset="0"/>
                <a:cs typeface="Times New Roman" panose="02020603050405020304" pitchFamily="18" charset="0"/>
              </a:rPr>
              <a:t>Comitetului de sprijin și monitorizare a serviciilor cu participarea instituțiilor relevante cu competențe în domeniul violenței domestice este de a asigura implementarea eficientă și integrată a tuturor serviciilor </a:t>
            </a:r>
            <a:r>
              <a:rPr lang="ro-RO" altLang="ro-RO" sz="1400" dirty="0">
                <a:latin typeface="Times New Roman" panose="02020603050405020304" pitchFamily="18" charset="0"/>
                <a:cs typeface="Times New Roman" panose="02020603050405020304" pitchFamily="18" charset="0"/>
              </a:rPr>
              <a:t>din cadrul proiectului. </a:t>
            </a:r>
          </a:p>
        </p:txBody>
      </p:sp>
      <p:sp>
        <p:nvSpPr>
          <p:cNvPr id="2" name="Rectangle 1">
            <a:extLst>
              <a:ext uri="{FF2B5EF4-FFF2-40B4-BE49-F238E27FC236}">
                <a16:creationId xmlns:a16="http://schemas.microsoft.com/office/drawing/2014/main" id="{236874AA-8892-48AF-AE10-216A136D8E92}"/>
              </a:ext>
            </a:extLst>
          </p:cNvPr>
          <p:cNvSpPr/>
          <p:nvPr/>
        </p:nvSpPr>
        <p:spPr>
          <a:xfrm>
            <a:off x="873211" y="328671"/>
            <a:ext cx="9753600" cy="923330"/>
          </a:xfrm>
          <a:prstGeom prst="rect">
            <a:avLst/>
          </a:prstGeom>
        </p:spPr>
        <p:txBody>
          <a:bodyPr wrap="square">
            <a:spAutoFit/>
          </a:bodyPr>
          <a:lstStyle/>
          <a:p>
            <a:pPr algn="ctr"/>
            <a:r>
              <a:rPr lang="ro-RO" altLang="ro-RO" b="1" dirty="0">
                <a:solidFill>
                  <a:schemeClr val="tx2"/>
                </a:solidFill>
                <a:latin typeface="Times New Roman" panose="02020603050405020304" pitchFamily="18" charset="0"/>
                <a:cs typeface="Times New Roman" panose="02020603050405020304" pitchFamily="18" charset="0"/>
              </a:rPr>
              <a:t>Comitetul de sprijin și monitorizare cu participarea </a:t>
            </a:r>
          </a:p>
          <a:p>
            <a:pPr algn="ctr"/>
            <a:r>
              <a:rPr lang="ro-RO" altLang="ro-RO" b="1" dirty="0">
                <a:solidFill>
                  <a:schemeClr val="tx2"/>
                </a:solidFill>
                <a:latin typeface="Times New Roman" panose="02020603050405020304" pitchFamily="18" charset="0"/>
                <a:cs typeface="Times New Roman" panose="02020603050405020304" pitchFamily="18" charset="0"/>
              </a:rPr>
              <a:t>instituțiilor relevante cu competențe</a:t>
            </a:r>
          </a:p>
          <a:p>
            <a:pPr algn="ctr"/>
            <a:r>
              <a:rPr lang="ro-RO" altLang="ro-RO" b="1" dirty="0">
                <a:solidFill>
                  <a:schemeClr val="tx2"/>
                </a:solidFill>
                <a:latin typeface="Times New Roman" panose="02020603050405020304" pitchFamily="18" charset="0"/>
                <a:cs typeface="Times New Roman" panose="02020603050405020304" pitchFamily="18" charset="0"/>
              </a:rPr>
              <a:t> în domeniul violenței domestice</a:t>
            </a:r>
          </a:p>
        </p:txBody>
      </p:sp>
    </p:spTree>
    <p:extLst>
      <p:ext uri="{BB962C8B-B14F-4D97-AF65-F5344CB8AC3E}">
        <p14:creationId xmlns:p14="http://schemas.microsoft.com/office/powerpoint/2010/main" val="262718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P spid="14"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148080" y="1516507"/>
            <a:ext cx="9338688" cy="868680"/>
          </a:xfrm>
          <a:custGeom>
            <a:avLst/>
            <a:gdLst>
              <a:gd name="connsiteX0" fmla="*/ 0 w 6222722"/>
              <a:gd name="connsiteY0" fmla="*/ 0 h 919202"/>
              <a:gd name="connsiteX1" fmla="*/ 5702300 w 6222722"/>
              <a:gd name="connsiteY1" fmla="*/ 0 h 919202"/>
              <a:gd name="connsiteX2" fmla="*/ 5702300 w 6222722"/>
              <a:gd name="connsiteY2" fmla="*/ 4802 h 919202"/>
              <a:gd name="connsiteX3" fmla="*/ 6222722 w 6222722"/>
              <a:gd name="connsiteY3" fmla="*/ 462002 h 919202"/>
              <a:gd name="connsiteX4" fmla="*/ 5702300 w 6222722"/>
              <a:gd name="connsiteY4" fmla="*/ 919202 h 919202"/>
              <a:gd name="connsiteX5" fmla="*/ 5696834 w 6222722"/>
              <a:gd name="connsiteY5" fmla="*/ 914400 h 919202"/>
              <a:gd name="connsiteX6" fmla="*/ 0 w 6222722"/>
              <a:gd name="connsiteY6" fmla="*/ 914400 h 91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2722" h="919202">
                <a:moveTo>
                  <a:pt x="0" y="0"/>
                </a:moveTo>
                <a:lnTo>
                  <a:pt x="5702300" y="0"/>
                </a:lnTo>
                <a:lnTo>
                  <a:pt x="5702300" y="4802"/>
                </a:lnTo>
                <a:lnTo>
                  <a:pt x="6222722" y="462002"/>
                </a:lnTo>
                <a:lnTo>
                  <a:pt x="5702300" y="919202"/>
                </a:lnTo>
                <a:lnTo>
                  <a:pt x="5696834" y="914400"/>
                </a:lnTo>
                <a:lnTo>
                  <a:pt x="0" y="914400"/>
                </a:lnTo>
                <a:close/>
              </a:path>
            </a:pathLst>
          </a:custGeom>
          <a:solidFill>
            <a:srgbClr val="5FDCF0"/>
          </a:solidFill>
          <a:ln>
            <a:noFill/>
          </a:ln>
          <a:effectLst>
            <a:outerShdw blurRad="279400" dist="114300" dir="438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sz="1800"/>
          </a:p>
        </p:txBody>
      </p:sp>
      <p:sp>
        <p:nvSpPr>
          <p:cNvPr id="3" name="Rectangle 2"/>
          <p:cNvSpPr/>
          <p:nvPr/>
        </p:nvSpPr>
        <p:spPr>
          <a:xfrm>
            <a:off x="630405" y="1172230"/>
            <a:ext cx="836769" cy="1551643"/>
          </a:xfrm>
          <a:prstGeom prst="rect">
            <a:avLst/>
          </a:prstGeom>
          <a:noFill/>
          <a:effectLst>
            <a:outerShdw blurRad="50800" dist="38100" dir="10800000" algn="r" rotWithShape="0">
              <a:prstClr val="black">
                <a:alpha val="40000"/>
              </a:prstClr>
            </a:outerShdw>
          </a:effectLst>
        </p:spPr>
        <p:txBody>
          <a:bodyPr wrap="none" lIns="76200" tIns="38100" rIns="76200" bIns="3810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9583" b="1" dirty="0">
                <a:ln w="0"/>
                <a:solidFill>
                  <a:schemeClr val="bg1"/>
                </a:solidFill>
                <a:latin typeface="Arial" panose="020B0604020202020204" pitchFamily="34" charset="0"/>
                <a:ea typeface="Tahoma" panose="020B0604030504040204" pitchFamily="34" charset="0"/>
                <a:cs typeface="Arial" panose="020B0604020202020204" pitchFamily="34" charset="0"/>
              </a:rPr>
              <a:t>1</a:t>
            </a:r>
          </a:p>
        </p:txBody>
      </p:sp>
      <p:sp>
        <p:nvSpPr>
          <p:cNvPr id="4" name="TextBox 6"/>
          <p:cNvSpPr txBox="1"/>
          <p:nvPr/>
        </p:nvSpPr>
        <p:spPr>
          <a:xfrm>
            <a:off x="1190182" y="1952158"/>
            <a:ext cx="9024736" cy="461665"/>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1200" b="1" i="1" dirty="0">
                <a:latin typeface="Times New Roman" panose="02020603050405020304" pitchFamily="18" charset="0"/>
                <a:cs typeface="Times New Roman" panose="02020603050405020304" pitchFamily="18" charset="0"/>
              </a:rPr>
              <a:t>Comunicare permanentă între echipa de </a:t>
            </a:r>
            <a:r>
              <a:rPr lang="ro-RO" sz="1200" b="1" i="1" dirty="0" err="1">
                <a:latin typeface="Times New Roman" panose="02020603050405020304" pitchFamily="18" charset="0"/>
                <a:cs typeface="Times New Roman" panose="02020603050405020304" pitchFamily="18" charset="0"/>
              </a:rPr>
              <a:t>manangement</a:t>
            </a:r>
            <a:r>
              <a:rPr lang="ro-RO" sz="1200" b="1" i="1" dirty="0">
                <a:latin typeface="Times New Roman" panose="02020603050405020304" pitchFamily="18" charset="0"/>
                <a:cs typeface="Times New Roman" panose="02020603050405020304" pitchFamily="18" charset="0"/>
              </a:rPr>
              <a:t> </a:t>
            </a:r>
            <a:r>
              <a:rPr lang="ro-RO" sz="1200" b="1" i="1" dirty="0" err="1">
                <a:latin typeface="Times New Roman" panose="02020603050405020304" pitchFamily="18" charset="0"/>
                <a:cs typeface="Times New Roman" panose="02020603050405020304" pitchFamily="18" charset="0"/>
              </a:rPr>
              <a:t>şi</a:t>
            </a:r>
            <a:r>
              <a:rPr lang="ro-RO" sz="1200" b="1" i="1" dirty="0">
                <a:latin typeface="Times New Roman" panose="02020603050405020304" pitchFamily="18" charset="0"/>
                <a:cs typeface="Times New Roman" panose="02020603050405020304" pitchFamily="18" charset="0"/>
              </a:rPr>
              <a:t> </a:t>
            </a:r>
            <a:r>
              <a:rPr lang="ro-RO" sz="1200" b="1" i="1" dirty="0" err="1">
                <a:latin typeface="Times New Roman" panose="02020603050405020304" pitchFamily="18" charset="0"/>
                <a:cs typeface="Times New Roman" panose="02020603050405020304" pitchFamily="18" charset="0"/>
              </a:rPr>
              <a:t>reprezentanţii</a:t>
            </a:r>
            <a:r>
              <a:rPr lang="ro-RO" sz="1200" b="1" i="1" dirty="0">
                <a:latin typeface="Times New Roman" panose="02020603050405020304" pitchFamily="18" charset="0"/>
                <a:cs typeface="Times New Roman" panose="02020603050405020304" pitchFamily="18" charset="0"/>
              </a:rPr>
              <a:t> </a:t>
            </a:r>
            <a:r>
              <a:rPr lang="ro-RO" sz="1200" b="1" i="1" dirty="0" err="1">
                <a:latin typeface="Times New Roman" panose="02020603050405020304" pitchFamily="18" charset="0"/>
                <a:cs typeface="Times New Roman" panose="02020603050405020304" pitchFamily="18" charset="0"/>
              </a:rPr>
              <a:t>autorităţilor</a:t>
            </a:r>
            <a:r>
              <a:rPr lang="ro-RO" sz="1200" b="1" i="1" dirty="0">
                <a:latin typeface="Times New Roman" panose="02020603050405020304" pitchFamily="18" charset="0"/>
                <a:cs typeface="Times New Roman" panose="02020603050405020304" pitchFamily="18" charset="0"/>
              </a:rPr>
              <a:t> publice locale, coordonatorii echipelor partenerilor  </a:t>
            </a:r>
            <a:r>
              <a:rPr lang="ro-RO" sz="1200" b="1" i="1" dirty="0" err="1">
                <a:latin typeface="Times New Roman" panose="02020603050405020304" pitchFamily="18" charset="0"/>
                <a:cs typeface="Times New Roman" panose="02020603050405020304" pitchFamily="18" charset="0"/>
              </a:rPr>
              <a:t>şi</a:t>
            </a:r>
            <a:r>
              <a:rPr lang="ro-RO" sz="1200" b="1" i="1" dirty="0">
                <a:latin typeface="Times New Roman" panose="02020603050405020304" pitchFamily="18" charset="0"/>
                <a:cs typeface="Times New Roman" panose="02020603050405020304" pitchFamily="18" charset="0"/>
              </a:rPr>
              <a:t> conjugarea eforturilor în vederea </a:t>
            </a:r>
            <a:r>
              <a:rPr lang="ro-RO" sz="1200" b="1" i="1" dirty="0" err="1">
                <a:latin typeface="Times New Roman" panose="02020603050405020304" pitchFamily="18" charset="0"/>
                <a:cs typeface="Times New Roman" panose="02020603050405020304" pitchFamily="18" charset="0"/>
              </a:rPr>
              <a:t>înfiinţării</a:t>
            </a:r>
            <a:r>
              <a:rPr lang="ro-RO" sz="1200" b="1" i="1" dirty="0">
                <a:latin typeface="Times New Roman" panose="02020603050405020304" pitchFamily="18" charset="0"/>
                <a:cs typeface="Times New Roman" panose="02020603050405020304" pitchFamily="18" charset="0"/>
              </a:rPr>
              <a:t> noului tip de serviciu social.</a:t>
            </a:r>
            <a:endParaRPr lang="ro-RO" sz="1200" b="1" dirty="0">
              <a:latin typeface="Times New Roman" panose="02020603050405020304" pitchFamily="18" charset="0"/>
              <a:cs typeface="Times New Roman" panose="02020603050405020304" pitchFamily="18" charset="0"/>
            </a:endParaRPr>
          </a:p>
        </p:txBody>
      </p:sp>
      <p:sp>
        <p:nvSpPr>
          <p:cNvPr id="5" name="TextBox 7"/>
          <p:cNvSpPr txBox="1"/>
          <p:nvPr/>
        </p:nvSpPr>
        <p:spPr>
          <a:xfrm>
            <a:off x="1190182" y="1499165"/>
            <a:ext cx="8802315" cy="461665"/>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defTabSz="761970">
              <a:defRPr/>
            </a:pPr>
            <a:r>
              <a:rPr lang="ro-RO" sz="1200" dirty="0">
                <a:latin typeface="Times New Roman" panose="02020603050405020304" pitchFamily="18" charset="0"/>
                <a:cs typeface="Times New Roman" panose="02020603050405020304" pitchFamily="18" charset="0"/>
              </a:rPr>
              <a:t>Pentru Activitatea 1 - </a:t>
            </a:r>
            <a:r>
              <a:rPr lang="ro-RO" sz="1200" dirty="0" err="1">
                <a:latin typeface="Times New Roman" panose="02020603050405020304" pitchFamily="18" charset="0"/>
                <a:cs typeface="Times New Roman" panose="02020603050405020304" pitchFamily="18" charset="0"/>
              </a:rPr>
              <a:t>Reticenţa</a:t>
            </a:r>
            <a:r>
              <a:rPr lang="ro-RO" sz="1200" dirty="0">
                <a:latin typeface="Times New Roman" panose="02020603050405020304" pitchFamily="18" charset="0"/>
                <a:cs typeface="Times New Roman" panose="02020603050405020304" pitchFamily="18" charset="0"/>
              </a:rPr>
              <a:t> actorilor decizionali de la nivelul </a:t>
            </a:r>
            <a:r>
              <a:rPr lang="ro-RO" sz="1200" dirty="0" err="1">
                <a:latin typeface="Times New Roman" panose="02020603050405020304" pitchFamily="18" charset="0"/>
                <a:cs typeface="Times New Roman" panose="02020603050405020304" pitchFamily="18" charset="0"/>
              </a:rPr>
              <a:t>administraţiei</a:t>
            </a:r>
            <a:r>
              <a:rPr lang="ro-RO" sz="1200" dirty="0">
                <a:latin typeface="Times New Roman" panose="02020603050405020304" pitchFamily="18" charset="0"/>
                <a:cs typeface="Times New Roman" panose="02020603050405020304" pitchFamily="18" charset="0"/>
              </a:rPr>
              <a:t> publice locale cu privire la </a:t>
            </a:r>
            <a:r>
              <a:rPr lang="ro-RO" sz="1200" dirty="0" err="1">
                <a:latin typeface="Times New Roman" panose="02020603050405020304" pitchFamily="18" charset="0"/>
                <a:cs typeface="Times New Roman" panose="02020603050405020304" pitchFamily="18" charset="0"/>
              </a:rPr>
              <a:t>înfiinţarea</a:t>
            </a:r>
            <a:r>
              <a:rPr lang="ro-RO" sz="1200" dirty="0">
                <a:latin typeface="Times New Roman" panose="02020603050405020304" pitchFamily="18" charset="0"/>
                <a:cs typeface="Times New Roman" panose="02020603050405020304" pitchFamily="18" charset="0"/>
              </a:rPr>
              <a:t> unui nou tip de serviciu social - </a:t>
            </a:r>
            <a:r>
              <a:rPr lang="ro-RO" sz="1200" dirty="0" err="1">
                <a:latin typeface="Times New Roman" panose="02020603050405020304" pitchFamily="18" charset="0"/>
                <a:cs typeface="Times New Roman" panose="02020603050405020304" pitchFamily="18" charset="0"/>
              </a:rPr>
              <a:t>locuinţă</a:t>
            </a:r>
            <a:r>
              <a:rPr lang="ro-RO" sz="1200" dirty="0">
                <a:latin typeface="Times New Roman" panose="02020603050405020304" pitchFamily="18" charset="0"/>
                <a:cs typeface="Times New Roman" panose="02020603050405020304" pitchFamily="18" charset="0"/>
              </a:rPr>
              <a:t> protejată.</a:t>
            </a:r>
            <a:endParaRPr lang="en-US" sz="1200" b="1" dirty="0">
              <a:solidFill>
                <a:prstClr val="white"/>
              </a:solidFill>
              <a:latin typeface="Times New Roman" panose="02020603050405020304" pitchFamily="18" charset="0"/>
              <a:cs typeface="Times New Roman" panose="02020603050405020304" pitchFamily="18" charset="0"/>
            </a:endParaRPr>
          </a:p>
        </p:txBody>
      </p:sp>
      <p:sp>
        <p:nvSpPr>
          <p:cNvPr id="6" name="Freeform 5"/>
          <p:cNvSpPr/>
          <p:nvPr/>
        </p:nvSpPr>
        <p:spPr>
          <a:xfrm>
            <a:off x="665329" y="2609966"/>
            <a:ext cx="9821439" cy="868680"/>
          </a:xfrm>
          <a:custGeom>
            <a:avLst/>
            <a:gdLst>
              <a:gd name="connsiteX0" fmla="*/ 0 w 6222722"/>
              <a:gd name="connsiteY0" fmla="*/ 0 h 919202"/>
              <a:gd name="connsiteX1" fmla="*/ 5702300 w 6222722"/>
              <a:gd name="connsiteY1" fmla="*/ 0 h 919202"/>
              <a:gd name="connsiteX2" fmla="*/ 5702300 w 6222722"/>
              <a:gd name="connsiteY2" fmla="*/ 4802 h 919202"/>
              <a:gd name="connsiteX3" fmla="*/ 6222722 w 6222722"/>
              <a:gd name="connsiteY3" fmla="*/ 462002 h 919202"/>
              <a:gd name="connsiteX4" fmla="*/ 5702300 w 6222722"/>
              <a:gd name="connsiteY4" fmla="*/ 919202 h 919202"/>
              <a:gd name="connsiteX5" fmla="*/ 5696834 w 6222722"/>
              <a:gd name="connsiteY5" fmla="*/ 914400 h 919202"/>
              <a:gd name="connsiteX6" fmla="*/ 0 w 6222722"/>
              <a:gd name="connsiteY6" fmla="*/ 914400 h 919202"/>
              <a:gd name="connsiteX0" fmla="*/ 233367 w 6456089"/>
              <a:gd name="connsiteY0" fmla="*/ 0 h 919202"/>
              <a:gd name="connsiteX1" fmla="*/ 5935667 w 6456089"/>
              <a:gd name="connsiteY1" fmla="*/ 0 h 919202"/>
              <a:gd name="connsiteX2" fmla="*/ 5935667 w 6456089"/>
              <a:gd name="connsiteY2" fmla="*/ 4802 h 919202"/>
              <a:gd name="connsiteX3" fmla="*/ 6456089 w 6456089"/>
              <a:gd name="connsiteY3" fmla="*/ 462002 h 919202"/>
              <a:gd name="connsiteX4" fmla="*/ 5935667 w 6456089"/>
              <a:gd name="connsiteY4" fmla="*/ 919202 h 919202"/>
              <a:gd name="connsiteX5" fmla="*/ 5930201 w 6456089"/>
              <a:gd name="connsiteY5" fmla="*/ 914400 h 919202"/>
              <a:gd name="connsiteX6" fmla="*/ 233367 w 6456089"/>
              <a:gd name="connsiteY6" fmla="*/ 914400 h 919202"/>
              <a:gd name="connsiteX7" fmla="*/ 233367 w 6456089"/>
              <a:gd name="connsiteY7" fmla="*/ 0 h 919202"/>
              <a:gd name="connsiteX0" fmla="*/ 477086 w 6699808"/>
              <a:gd name="connsiteY0" fmla="*/ 0 h 919202"/>
              <a:gd name="connsiteX1" fmla="*/ 6179386 w 6699808"/>
              <a:gd name="connsiteY1" fmla="*/ 0 h 919202"/>
              <a:gd name="connsiteX2" fmla="*/ 6179386 w 6699808"/>
              <a:gd name="connsiteY2" fmla="*/ 4802 h 919202"/>
              <a:gd name="connsiteX3" fmla="*/ 6699808 w 6699808"/>
              <a:gd name="connsiteY3" fmla="*/ 462002 h 919202"/>
              <a:gd name="connsiteX4" fmla="*/ 6179386 w 6699808"/>
              <a:gd name="connsiteY4" fmla="*/ 919202 h 919202"/>
              <a:gd name="connsiteX5" fmla="*/ 6173920 w 6699808"/>
              <a:gd name="connsiteY5" fmla="*/ 914400 h 919202"/>
              <a:gd name="connsiteX6" fmla="*/ 477086 w 6699808"/>
              <a:gd name="connsiteY6" fmla="*/ 914400 h 919202"/>
              <a:gd name="connsiteX7" fmla="*/ 310785 w 6699808"/>
              <a:gd name="connsiteY7" fmla="*/ 360228 h 919202"/>
              <a:gd name="connsiteX8" fmla="*/ 477086 w 6699808"/>
              <a:gd name="connsiteY8" fmla="*/ 0 h 919202"/>
              <a:gd name="connsiteX0" fmla="*/ 476689 w 6699411"/>
              <a:gd name="connsiteY0" fmla="*/ 0 h 919202"/>
              <a:gd name="connsiteX1" fmla="*/ 6178989 w 6699411"/>
              <a:gd name="connsiteY1" fmla="*/ 0 h 919202"/>
              <a:gd name="connsiteX2" fmla="*/ 6178989 w 6699411"/>
              <a:gd name="connsiteY2" fmla="*/ 4802 h 919202"/>
              <a:gd name="connsiteX3" fmla="*/ 6699411 w 6699411"/>
              <a:gd name="connsiteY3" fmla="*/ 462002 h 919202"/>
              <a:gd name="connsiteX4" fmla="*/ 6178989 w 6699411"/>
              <a:gd name="connsiteY4" fmla="*/ 919202 h 919202"/>
              <a:gd name="connsiteX5" fmla="*/ 6173523 w 6699411"/>
              <a:gd name="connsiteY5" fmla="*/ 914400 h 919202"/>
              <a:gd name="connsiteX6" fmla="*/ 476689 w 6699411"/>
              <a:gd name="connsiteY6" fmla="*/ 914400 h 919202"/>
              <a:gd name="connsiteX7" fmla="*/ 310388 w 6699411"/>
              <a:gd name="connsiteY7" fmla="*/ 360228 h 919202"/>
              <a:gd name="connsiteX8" fmla="*/ 476689 w 6699411"/>
              <a:gd name="connsiteY8" fmla="*/ 0 h 919202"/>
              <a:gd name="connsiteX0" fmla="*/ 376184 w 6598906"/>
              <a:gd name="connsiteY0" fmla="*/ 0 h 919202"/>
              <a:gd name="connsiteX1" fmla="*/ 6078484 w 6598906"/>
              <a:gd name="connsiteY1" fmla="*/ 0 h 919202"/>
              <a:gd name="connsiteX2" fmla="*/ 6078484 w 6598906"/>
              <a:gd name="connsiteY2" fmla="*/ 4802 h 919202"/>
              <a:gd name="connsiteX3" fmla="*/ 6598906 w 6598906"/>
              <a:gd name="connsiteY3" fmla="*/ 462002 h 919202"/>
              <a:gd name="connsiteX4" fmla="*/ 6078484 w 6598906"/>
              <a:gd name="connsiteY4" fmla="*/ 919202 h 919202"/>
              <a:gd name="connsiteX5" fmla="*/ 6073018 w 6598906"/>
              <a:gd name="connsiteY5" fmla="*/ 914400 h 919202"/>
              <a:gd name="connsiteX6" fmla="*/ 376184 w 6598906"/>
              <a:gd name="connsiteY6" fmla="*/ 914400 h 919202"/>
              <a:gd name="connsiteX7" fmla="*/ 209883 w 6598906"/>
              <a:gd name="connsiteY7" fmla="*/ 360228 h 919202"/>
              <a:gd name="connsiteX8" fmla="*/ 376184 w 6598906"/>
              <a:gd name="connsiteY8" fmla="*/ 0 h 919202"/>
              <a:gd name="connsiteX0" fmla="*/ 331451 w 6554173"/>
              <a:gd name="connsiteY0" fmla="*/ 0 h 919202"/>
              <a:gd name="connsiteX1" fmla="*/ 6033751 w 6554173"/>
              <a:gd name="connsiteY1" fmla="*/ 0 h 919202"/>
              <a:gd name="connsiteX2" fmla="*/ 6033751 w 6554173"/>
              <a:gd name="connsiteY2" fmla="*/ 4802 h 919202"/>
              <a:gd name="connsiteX3" fmla="*/ 6554173 w 6554173"/>
              <a:gd name="connsiteY3" fmla="*/ 462002 h 919202"/>
              <a:gd name="connsiteX4" fmla="*/ 6033751 w 6554173"/>
              <a:gd name="connsiteY4" fmla="*/ 919202 h 919202"/>
              <a:gd name="connsiteX5" fmla="*/ 6028285 w 6554173"/>
              <a:gd name="connsiteY5" fmla="*/ 914400 h 919202"/>
              <a:gd name="connsiteX6" fmla="*/ 331451 w 6554173"/>
              <a:gd name="connsiteY6" fmla="*/ 914400 h 919202"/>
              <a:gd name="connsiteX7" fmla="*/ 409373 w 6554173"/>
              <a:gd name="connsiteY7" fmla="*/ 368461 h 919202"/>
              <a:gd name="connsiteX8" fmla="*/ 331451 w 6554173"/>
              <a:gd name="connsiteY8" fmla="*/ 0 h 919202"/>
              <a:gd name="connsiteX0" fmla="*/ 331451 w 6554173"/>
              <a:gd name="connsiteY0" fmla="*/ 0 h 919202"/>
              <a:gd name="connsiteX1" fmla="*/ 6033751 w 6554173"/>
              <a:gd name="connsiteY1" fmla="*/ 0 h 919202"/>
              <a:gd name="connsiteX2" fmla="*/ 6033751 w 6554173"/>
              <a:gd name="connsiteY2" fmla="*/ 4802 h 919202"/>
              <a:gd name="connsiteX3" fmla="*/ 6554173 w 6554173"/>
              <a:gd name="connsiteY3" fmla="*/ 462002 h 919202"/>
              <a:gd name="connsiteX4" fmla="*/ 6033751 w 6554173"/>
              <a:gd name="connsiteY4" fmla="*/ 919202 h 919202"/>
              <a:gd name="connsiteX5" fmla="*/ 6028285 w 6554173"/>
              <a:gd name="connsiteY5" fmla="*/ 914400 h 919202"/>
              <a:gd name="connsiteX6" fmla="*/ 331451 w 6554173"/>
              <a:gd name="connsiteY6" fmla="*/ 914400 h 919202"/>
              <a:gd name="connsiteX7" fmla="*/ 409373 w 6554173"/>
              <a:gd name="connsiteY7" fmla="*/ 368461 h 919202"/>
              <a:gd name="connsiteX8" fmla="*/ 331451 w 6554173"/>
              <a:gd name="connsiteY8" fmla="*/ 0 h 919202"/>
              <a:gd name="connsiteX0" fmla="*/ 331451 w 6554173"/>
              <a:gd name="connsiteY0" fmla="*/ 0 h 919202"/>
              <a:gd name="connsiteX1" fmla="*/ 6033751 w 6554173"/>
              <a:gd name="connsiteY1" fmla="*/ 0 h 919202"/>
              <a:gd name="connsiteX2" fmla="*/ 6033751 w 6554173"/>
              <a:gd name="connsiteY2" fmla="*/ 4802 h 919202"/>
              <a:gd name="connsiteX3" fmla="*/ 6554173 w 6554173"/>
              <a:gd name="connsiteY3" fmla="*/ 462002 h 919202"/>
              <a:gd name="connsiteX4" fmla="*/ 6033751 w 6554173"/>
              <a:gd name="connsiteY4" fmla="*/ 919202 h 919202"/>
              <a:gd name="connsiteX5" fmla="*/ 6028285 w 6554173"/>
              <a:gd name="connsiteY5" fmla="*/ 914400 h 919202"/>
              <a:gd name="connsiteX6" fmla="*/ 331451 w 6554173"/>
              <a:gd name="connsiteY6" fmla="*/ 914400 h 919202"/>
              <a:gd name="connsiteX7" fmla="*/ 409373 w 6554173"/>
              <a:gd name="connsiteY7" fmla="*/ 368461 h 919202"/>
              <a:gd name="connsiteX8" fmla="*/ 331451 w 6554173"/>
              <a:gd name="connsiteY8" fmla="*/ 0 h 91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173" h="919202">
                <a:moveTo>
                  <a:pt x="331451" y="0"/>
                </a:moveTo>
                <a:lnTo>
                  <a:pt x="6033751" y="0"/>
                </a:lnTo>
                <a:lnTo>
                  <a:pt x="6033751" y="4802"/>
                </a:lnTo>
                <a:lnTo>
                  <a:pt x="6554173" y="462002"/>
                </a:lnTo>
                <a:lnTo>
                  <a:pt x="6033751" y="919202"/>
                </a:lnTo>
                <a:lnTo>
                  <a:pt x="6028285" y="914400"/>
                </a:lnTo>
                <a:lnTo>
                  <a:pt x="331451" y="914400"/>
                </a:lnTo>
                <a:cubicBezTo>
                  <a:pt x="-633527" y="812432"/>
                  <a:pt x="861183" y="570261"/>
                  <a:pt x="409373" y="368461"/>
                </a:cubicBezTo>
                <a:cubicBezTo>
                  <a:pt x="873394" y="257228"/>
                  <a:pt x="-36094" y="149233"/>
                  <a:pt x="331451" y="0"/>
                </a:cubicBezTo>
                <a:close/>
              </a:path>
            </a:pathLst>
          </a:custGeom>
          <a:solidFill>
            <a:srgbClr val="EC1E83"/>
          </a:solidFill>
          <a:ln>
            <a:noFill/>
          </a:ln>
          <a:effectLst>
            <a:outerShdw blurRad="279400" dist="114300" dir="438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sz="1800"/>
          </a:p>
        </p:txBody>
      </p:sp>
      <p:sp>
        <p:nvSpPr>
          <p:cNvPr id="7" name="Rectangle 6"/>
          <p:cNvSpPr/>
          <p:nvPr/>
        </p:nvSpPr>
        <p:spPr>
          <a:xfrm>
            <a:off x="647867" y="2249678"/>
            <a:ext cx="836769" cy="1551643"/>
          </a:xfrm>
          <a:prstGeom prst="rect">
            <a:avLst/>
          </a:prstGeom>
          <a:noFill/>
          <a:effectLst>
            <a:outerShdw blurRad="50800" dist="38100" dir="10800000" algn="r" rotWithShape="0">
              <a:prstClr val="black">
                <a:alpha val="40000"/>
              </a:prstClr>
            </a:outerShdw>
          </a:effectLst>
        </p:spPr>
        <p:txBody>
          <a:bodyPr wrap="none" lIns="76200" tIns="38100" rIns="76200" bIns="3810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9583" b="1">
                <a:ln w="0"/>
                <a:solidFill>
                  <a:schemeClr val="bg1"/>
                </a:solidFill>
                <a:latin typeface="Arial" panose="020B0604020202020204" pitchFamily="34" charset="0"/>
                <a:ea typeface="Tahoma" panose="020B0604030504040204" pitchFamily="34" charset="0"/>
                <a:cs typeface="Arial" panose="020B0604020202020204" pitchFamily="34" charset="0"/>
              </a:rPr>
              <a:t>2</a:t>
            </a:r>
          </a:p>
        </p:txBody>
      </p:sp>
      <p:sp>
        <p:nvSpPr>
          <p:cNvPr id="8" name="TextBox 13"/>
          <p:cNvSpPr txBox="1"/>
          <p:nvPr/>
        </p:nvSpPr>
        <p:spPr>
          <a:xfrm>
            <a:off x="1305148" y="2993685"/>
            <a:ext cx="8541799" cy="461665"/>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1200" b="1" i="1" dirty="0">
                <a:latin typeface="Times New Roman" panose="02020603050405020304" pitchFamily="18" charset="0"/>
                <a:cs typeface="Times New Roman" panose="02020603050405020304" pitchFamily="18" charset="0"/>
              </a:rPr>
              <a:t>Conjugarea eforturilor comune ale echipei de </a:t>
            </a:r>
            <a:r>
              <a:rPr lang="ro-RO" sz="1200" b="1" i="1" dirty="0" err="1">
                <a:latin typeface="Times New Roman" panose="02020603050405020304" pitchFamily="18" charset="0"/>
                <a:cs typeface="Times New Roman" panose="02020603050405020304" pitchFamily="18" charset="0"/>
              </a:rPr>
              <a:t>manangement</a:t>
            </a:r>
            <a:r>
              <a:rPr lang="ro-RO" sz="1200" b="1" i="1" dirty="0">
                <a:latin typeface="Times New Roman" panose="02020603050405020304" pitchFamily="18" charset="0"/>
                <a:cs typeface="Times New Roman" panose="02020603050405020304" pitchFamily="18" charset="0"/>
              </a:rPr>
              <a:t> </a:t>
            </a:r>
            <a:r>
              <a:rPr lang="ro-RO" sz="1200" b="1" i="1" dirty="0" err="1">
                <a:latin typeface="Times New Roman" panose="02020603050405020304" pitchFamily="18" charset="0"/>
                <a:cs typeface="Times New Roman" panose="02020603050405020304" pitchFamily="18" charset="0"/>
              </a:rPr>
              <a:t>şi</a:t>
            </a:r>
            <a:r>
              <a:rPr lang="ro-RO" sz="1200" b="1" i="1" dirty="0">
                <a:latin typeface="Times New Roman" panose="02020603050405020304" pitchFamily="18" charset="0"/>
                <a:cs typeface="Times New Roman" panose="02020603050405020304" pitchFamily="18" charset="0"/>
              </a:rPr>
              <a:t> ale </a:t>
            </a:r>
            <a:r>
              <a:rPr lang="ro-RO" sz="1200" b="1" i="1" dirty="0" err="1">
                <a:latin typeface="Times New Roman" panose="02020603050405020304" pitchFamily="18" charset="0"/>
                <a:cs typeface="Times New Roman" panose="02020603050405020304" pitchFamily="18" charset="0"/>
              </a:rPr>
              <a:t>reprezentanţilor</a:t>
            </a:r>
            <a:r>
              <a:rPr lang="ro-RO" sz="1200" b="1" i="1" dirty="0">
                <a:latin typeface="Times New Roman" panose="02020603050405020304" pitchFamily="18" charset="0"/>
                <a:cs typeface="Times New Roman" panose="02020603050405020304" pitchFamily="18" charset="0"/>
              </a:rPr>
              <a:t> </a:t>
            </a:r>
            <a:r>
              <a:rPr lang="ro-RO" sz="1200" b="1" i="1" dirty="0" err="1">
                <a:latin typeface="Times New Roman" panose="02020603050405020304" pitchFamily="18" charset="0"/>
                <a:cs typeface="Times New Roman" panose="02020603050405020304" pitchFamily="18" charset="0"/>
              </a:rPr>
              <a:t>autorităţilor</a:t>
            </a:r>
            <a:r>
              <a:rPr lang="ro-RO" sz="1200" b="1" i="1" dirty="0">
                <a:latin typeface="Times New Roman" panose="02020603050405020304" pitchFamily="18" charset="0"/>
                <a:cs typeface="Times New Roman" panose="02020603050405020304" pitchFamily="18" charset="0"/>
              </a:rPr>
              <a:t> publice locale pentru alocarea unei rezerve de timp în vederea identificării </a:t>
            </a:r>
            <a:r>
              <a:rPr lang="ro-RO" sz="1200" b="1" i="1" dirty="0" err="1">
                <a:latin typeface="Times New Roman" panose="02020603050405020304" pitchFamily="18" charset="0"/>
                <a:cs typeface="Times New Roman" panose="02020603050405020304" pitchFamily="18" charset="0"/>
              </a:rPr>
              <a:t>locaţiilor</a:t>
            </a:r>
            <a:r>
              <a:rPr lang="ro-RO" sz="1200" b="1" i="1" dirty="0">
                <a:latin typeface="Times New Roman" panose="02020603050405020304" pitchFamily="18" charset="0"/>
                <a:cs typeface="Times New Roman" panose="02020603050405020304" pitchFamily="18" charset="0"/>
              </a:rPr>
              <a:t> destinate </a:t>
            </a:r>
            <a:r>
              <a:rPr lang="ro-RO" sz="1200" b="1" i="1" dirty="0" err="1">
                <a:latin typeface="Times New Roman" panose="02020603050405020304" pitchFamily="18" charset="0"/>
                <a:cs typeface="Times New Roman" panose="02020603050405020304" pitchFamily="18" charset="0"/>
              </a:rPr>
              <a:t>locuinţelor</a:t>
            </a:r>
            <a:r>
              <a:rPr lang="ro-RO" sz="1200" b="1" i="1" dirty="0">
                <a:latin typeface="Times New Roman" panose="02020603050405020304" pitchFamily="18" charset="0"/>
                <a:cs typeface="Times New Roman" panose="02020603050405020304" pitchFamily="18" charset="0"/>
              </a:rPr>
              <a:t> protejate</a:t>
            </a:r>
            <a:r>
              <a:rPr lang="ro-RO" sz="1200" i="1" dirty="0"/>
              <a:t>.</a:t>
            </a:r>
            <a:endParaRPr lang="ro-RO" sz="1200" dirty="0"/>
          </a:p>
        </p:txBody>
      </p:sp>
      <p:sp>
        <p:nvSpPr>
          <p:cNvPr id="9" name="TextBox 14"/>
          <p:cNvSpPr txBox="1"/>
          <p:nvPr/>
        </p:nvSpPr>
        <p:spPr>
          <a:xfrm>
            <a:off x="1351010" y="2638602"/>
            <a:ext cx="8066491" cy="276999"/>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1200" dirty="0">
                <a:latin typeface="Times New Roman" panose="02020603050405020304" pitchFamily="18" charset="0"/>
                <a:cs typeface="Times New Roman" panose="02020603050405020304" pitchFamily="18" charset="0"/>
              </a:rPr>
              <a:t>Pentru Activitatea 2 - </a:t>
            </a:r>
            <a:r>
              <a:rPr lang="ro-RO" sz="1200" dirty="0" err="1">
                <a:latin typeface="Times New Roman" panose="02020603050405020304" pitchFamily="18" charset="0"/>
                <a:cs typeface="Times New Roman" panose="02020603050405020304" pitchFamily="18" charset="0"/>
              </a:rPr>
              <a:t>Dificultăţile</a:t>
            </a:r>
            <a:r>
              <a:rPr lang="ro-RO" sz="1200" dirty="0">
                <a:latin typeface="Times New Roman" panose="02020603050405020304" pitchFamily="18" charset="0"/>
                <a:cs typeface="Times New Roman" panose="02020603050405020304" pitchFamily="18" charset="0"/>
              </a:rPr>
              <a:t> în identificarea </a:t>
            </a:r>
            <a:r>
              <a:rPr lang="ro-RO" sz="1200" dirty="0" err="1">
                <a:latin typeface="Times New Roman" panose="02020603050405020304" pitchFamily="18" charset="0"/>
                <a:cs typeface="Times New Roman" panose="02020603050405020304" pitchFamily="18" charset="0"/>
              </a:rPr>
              <a:t>locaţiilor</a:t>
            </a:r>
            <a:r>
              <a:rPr lang="ro-RO" sz="1200" dirty="0">
                <a:latin typeface="Times New Roman" panose="02020603050405020304" pitchFamily="18" charset="0"/>
                <a:cs typeface="Times New Roman" panose="02020603050405020304" pitchFamily="18" charset="0"/>
              </a:rPr>
              <a:t> destinate </a:t>
            </a:r>
            <a:r>
              <a:rPr lang="ro-RO" sz="1200" dirty="0" err="1">
                <a:latin typeface="Times New Roman" panose="02020603050405020304" pitchFamily="18" charset="0"/>
                <a:cs typeface="Times New Roman" panose="02020603050405020304" pitchFamily="18" charset="0"/>
              </a:rPr>
              <a:t>locuinţelor</a:t>
            </a:r>
            <a:r>
              <a:rPr lang="ro-RO" sz="1200" dirty="0">
                <a:latin typeface="Times New Roman" panose="02020603050405020304" pitchFamily="18" charset="0"/>
                <a:cs typeface="Times New Roman" panose="02020603050405020304" pitchFamily="18" charset="0"/>
              </a:rPr>
              <a:t> protejate.</a:t>
            </a:r>
          </a:p>
        </p:txBody>
      </p:sp>
      <p:sp>
        <p:nvSpPr>
          <p:cNvPr id="10" name="Freeform 9"/>
          <p:cNvSpPr/>
          <p:nvPr/>
        </p:nvSpPr>
        <p:spPr>
          <a:xfrm>
            <a:off x="1148071" y="3676967"/>
            <a:ext cx="9463911" cy="868680"/>
          </a:xfrm>
          <a:custGeom>
            <a:avLst/>
            <a:gdLst>
              <a:gd name="connsiteX0" fmla="*/ 0 w 6222722"/>
              <a:gd name="connsiteY0" fmla="*/ 0 h 919202"/>
              <a:gd name="connsiteX1" fmla="*/ 5702300 w 6222722"/>
              <a:gd name="connsiteY1" fmla="*/ 0 h 919202"/>
              <a:gd name="connsiteX2" fmla="*/ 5702300 w 6222722"/>
              <a:gd name="connsiteY2" fmla="*/ 4802 h 919202"/>
              <a:gd name="connsiteX3" fmla="*/ 6222722 w 6222722"/>
              <a:gd name="connsiteY3" fmla="*/ 462002 h 919202"/>
              <a:gd name="connsiteX4" fmla="*/ 5702300 w 6222722"/>
              <a:gd name="connsiteY4" fmla="*/ 919202 h 919202"/>
              <a:gd name="connsiteX5" fmla="*/ 5696834 w 6222722"/>
              <a:gd name="connsiteY5" fmla="*/ 914400 h 919202"/>
              <a:gd name="connsiteX6" fmla="*/ 0 w 6222722"/>
              <a:gd name="connsiteY6" fmla="*/ 914400 h 919202"/>
              <a:gd name="connsiteX0" fmla="*/ 6 w 6222728"/>
              <a:gd name="connsiteY0" fmla="*/ 0 h 919202"/>
              <a:gd name="connsiteX1" fmla="*/ 5702306 w 6222728"/>
              <a:gd name="connsiteY1" fmla="*/ 0 h 919202"/>
              <a:gd name="connsiteX2" fmla="*/ 5702306 w 6222728"/>
              <a:gd name="connsiteY2" fmla="*/ 4802 h 919202"/>
              <a:gd name="connsiteX3" fmla="*/ 6222728 w 6222728"/>
              <a:gd name="connsiteY3" fmla="*/ 462002 h 919202"/>
              <a:gd name="connsiteX4" fmla="*/ 5702306 w 6222728"/>
              <a:gd name="connsiteY4" fmla="*/ 919202 h 919202"/>
              <a:gd name="connsiteX5" fmla="*/ 5696840 w 6222728"/>
              <a:gd name="connsiteY5" fmla="*/ 914400 h 919202"/>
              <a:gd name="connsiteX6" fmla="*/ 6 w 6222728"/>
              <a:gd name="connsiteY6" fmla="*/ 914400 h 919202"/>
              <a:gd name="connsiteX7" fmla="*/ 143052 w 6222728"/>
              <a:gd name="connsiteY7" fmla="*/ 620195 h 919202"/>
              <a:gd name="connsiteX8" fmla="*/ 6 w 6222728"/>
              <a:gd name="connsiteY8" fmla="*/ 0 h 91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2728" h="919202">
                <a:moveTo>
                  <a:pt x="6" y="0"/>
                </a:moveTo>
                <a:lnTo>
                  <a:pt x="5702306" y="0"/>
                </a:lnTo>
                <a:lnTo>
                  <a:pt x="5702306" y="4802"/>
                </a:lnTo>
                <a:lnTo>
                  <a:pt x="6222728" y="462002"/>
                </a:lnTo>
                <a:lnTo>
                  <a:pt x="5702306" y="919202"/>
                </a:lnTo>
                <a:lnTo>
                  <a:pt x="5696840" y="914400"/>
                </a:lnTo>
                <a:lnTo>
                  <a:pt x="6" y="914400"/>
                </a:lnTo>
                <a:cubicBezTo>
                  <a:pt x="-1156" y="816332"/>
                  <a:pt x="144214" y="718263"/>
                  <a:pt x="143052" y="620195"/>
                </a:cubicBezTo>
                <a:cubicBezTo>
                  <a:pt x="144214" y="413463"/>
                  <a:pt x="-1156" y="206732"/>
                  <a:pt x="6" y="0"/>
                </a:cubicBezTo>
                <a:close/>
              </a:path>
            </a:pathLst>
          </a:custGeom>
          <a:solidFill>
            <a:srgbClr val="F8AC00"/>
          </a:solidFill>
          <a:ln>
            <a:noFill/>
          </a:ln>
          <a:effectLst>
            <a:outerShdw blurRad="279400" dist="114300" dir="438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sz="1800"/>
          </a:p>
        </p:txBody>
      </p:sp>
      <p:sp>
        <p:nvSpPr>
          <p:cNvPr id="11" name="Rectangle 10"/>
          <p:cNvSpPr/>
          <p:nvPr/>
        </p:nvSpPr>
        <p:spPr>
          <a:xfrm>
            <a:off x="665329" y="3321971"/>
            <a:ext cx="836769" cy="1551643"/>
          </a:xfrm>
          <a:prstGeom prst="rect">
            <a:avLst/>
          </a:prstGeom>
          <a:noFill/>
          <a:effectLst>
            <a:outerShdw blurRad="50800" dist="38100" dir="10800000" algn="r" rotWithShape="0">
              <a:prstClr val="black">
                <a:alpha val="40000"/>
              </a:prstClr>
            </a:outerShdw>
          </a:effectLst>
        </p:spPr>
        <p:txBody>
          <a:bodyPr wrap="none" lIns="76200" tIns="38100" rIns="76200" bIns="3810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9583" b="1">
                <a:ln w="0"/>
                <a:solidFill>
                  <a:schemeClr val="bg1"/>
                </a:solidFill>
                <a:latin typeface="Arial" panose="020B0604020202020204" pitchFamily="34" charset="0"/>
                <a:ea typeface="Tahoma" panose="020B0604030504040204" pitchFamily="34" charset="0"/>
                <a:cs typeface="Arial" panose="020B0604020202020204" pitchFamily="34" charset="0"/>
              </a:rPr>
              <a:t>3</a:t>
            </a:r>
          </a:p>
        </p:txBody>
      </p:sp>
      <p:sp>
        <p:nvSpPr>
          <p:cNvPr id="12" name="TextBox 17"/>
          <p:cNvSpPr txBox="1"/>
          <p:nvPr/>
        </p:nvSpPr>
        <p:spPr>
          <a:xfrm>
            <a:off x="1351009" y="4023118"/>
            <a:ext cx="8058253" cy="276999"/>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1200" b="1" i="1" dirty="0">
                <a:latin typeface="Times New Roman" panose="02020603050405020304" pitchFamily="18" charset="0"/>
                <a:cs typeface="Times New Roman" panose="02020603050405020304" pitchFamily="18" charset="0"/>
              </a:rPr>
              <a:t>Depunerea </a:t>
            </a:r>
            <a:r>
              <a:rPr lang="ro-RO" sz="1200" b="1" i="1" dirty="0" err="1">
                <a:latin typeface="Times New Roman" panose="02020603050405020304" pitchFamily="18" charset="0"/>
                <a:cs typeface="Times New Roman" panose="02020603050405020304" pitchFamily="18" charset="0"/>
              </a:rPr>
              <a:t>diligenţelor</a:t>
            </a:r>
            <a:r>
              <a:rPr lang="ro-RO" sz="1200" b="1" i="1" dirty="0">
                <a:latin typeface="Times New Roman" panose="02020603050405020304" pitchFamily="18" charset="0"/>
                <a:cs typeface="Times New Roman" panose="02020603050405020304" pitchFamily="18" charset="0"/>
              </a:rPr>
              <a:t> pentru identificarea </a:t>
            </a:r>
            <a:r>
              <a:rPr lang="ro-RO" sz="1200" b="1" i="1" dirty="0" err="1">
                <a:latin typeface="Times New Roman" panose="02020603050405020304" pitchFamily="18" charset="0"/>
                <a:cs typeface="Times New Roman" panose="02020603050405020304" pitchFamily="18" charset="0"/>
              </a:rPr>
              <a:t>specialiştilor</a:t>
            </a:r>
            <a:r>
              <a:rPr lang="ro-RO" sz="1200" b="1" i="1" dirty="0">
                <a:latin typeface="Times New Roman" panose="02020603050405020304" pitchFamily="18" charset="0"/>
                <a:cs typeface="Times New Roman" panose="02020603050405020304" pitchFamily="18" charset="0"/>
              </a:rPr>
              <a:t> cu formare profesională în domeniul </a:t>
            </a:r>
            <a:r>
              <a:rPr lang="ro-RO" sz="1200" b="1" i="1" dirty="0" err="1">
                <a:latin typeface="Times New Roman" panose="02020603050405020304" pitchFamily="18" charset="0"/>
                <a:cs typeface="Times New Roman" panose="02020603050405020304" pitchFamily="18" charset="0"/>
              </a:rPr>
              <a:t>violenţei</a:t>
            </a:r>
            <a:r>
              <a:rPr lang="ro-RO" sz="1200" b="1" i="1" dirty="0">
                <a:latin typeface="Times New Roman" panose="02020603050405020304" pitchFamily="18" charset="0"/>
                <a:cs typeface="Times New Roman" panose="02020603050405020304" pitchFamily="18" charset="0"/>
              </a:rPr>
              <a:t> domestice.</a:t>
            </a:r>
            <a:endParaRPr lang="ro-RO" sz="1200" b="1" dirty="0">
              <a:latin typeface="Times New Roman" panose="02020603050405020304" pitchFamily="18" charset="0"/>
              <a:cs typeface="Times New Roman" panose="02020603050405020304" pitchFamily="18" charset="0"/>
            </a:endParaRPr>
          </a:p>
        </p:txBody>
      </p:sp>
      <p:sp>
        <p:nvSpPr>
          <p:cNvPr id="13" name="TextBox 18"/>
          <p:cNvSpPr txBox="1"/>
          <p:nvPr/>
        </p:nvSpPr>
        <p:spPr>
          <a:xfrm>
            <a:off x="1351010" y="3727935"/>
            <a:ext cx="8058253" cy="276999"/>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1200" dirty="0">
                <a:latin typeface="Times New Roman" panose="02020603050405020304" pitchFamily="18" charset="0"/>
                <a:cs typeface="Times New Roman" panose="02020603050405020304" pitchFamily="18" charset="0"/>
              </a:rPr>
              <a:t>Pentru Activitatea 3 - Lipsa personalului cu expertiză în domeniul </a:t>
            </a:r>
            <a:r>
              <a:rPr lang="ro-RO" sz="1200" dirty="0" err="1">
                <a:latin typeface="Times New Roman" panose="02020603050405020304" pitchFamily="18" charset="0"/>
                <a:cs typeface="Times New Roman" panose="02020603050405020304" pitchFamily="18" charset="0"/>
              </a:rPr>
              <a:t>violenţei</a:t>
            </a:r>
            <a:r>
              <a:rPr lang="ro-RO" sz="1200" dirty="0">
                <a:latin typeface="Times New Roman" panose="02020603050405020304" pitchFamily="18" charset="0"/>
                <a:cs typeface="Times New Roman" panose="02020603050405020304" pitchFamily="18" charset="0"/>
              </a:rPr>
              <a:t> domestice.</a:t>
            </a:r>
          </a:p>
        </p:txBody>
      </p:sp>
      <p:sp>
        <p:nvSpPr>
          <p:cNvPr id="14" name="Freeform 13"/>
          <p:cNvSpPr/>
          <p:nvPr/>
        </p:nvSpPr>
        <p:spPr>
          <a:xfrm>
            <a:off x="1148072" y="4859014"/>
            <a:ext cx="9463910" cy="868680"/>
          </a:xfrm>
          <a:custGeom>
            <a:avLst/>
            <a:gdLst>
              <a:gd name="connsiteX0" fmla="*/ 0 w 6222722"/>
              <a:gd name="connsiteY0" fmla="*/ 0 h 919202"/>
              <a:gd name="connsiteX1" fmla="*/ 5702300 w 6222722"/>
              <a:gd name="connsiteY1" fmla="*/ 0 h 919202"/>
              <a:gd name="connsiteX2" fmla="*/ 5702300 w 6222722"/>
              <a:gd name="connsiteY2" fmla="*/ 4802 h 919202"/>
              <a:gd name="connsiteX3" fmla="*/ 6222722 w 6222722"/>
              <a:gd name="connsiteY3" fmla="*/ 462002 h 919202"/>
              <a:gd name="connsiteX4" fmla="*/ 5702300 w 6222722"/>
              <a:gd name="connsiteY4" fmla="*/ 919202 h 919202"/>
              <a:gd name="connsiteX5" fmla="*/ 5696834 w 6222722"/>
              <a:gd name="connsiteY5" fmla="*/ 914400 h 919202"/>
              <a:gd name="connsiteX6" fmla="*/ 0 w 6222722"/>
              <a:gd name="connsiteY6" fmla="*/ 914400 h 91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2722" h="919202">
                <a:moveTo>
                  <a:pt x="0" y="0"/>
                </a:moveTo>
                <a:lnTo>
                  <a:pt x="5702300" y="0"/>
                </a:lnTo>
                <a:lnTo>
                  <a:pt x="5702300" y="4802"/>
                </a:lnTo>
                <a:lnTo>
                  <a:pt x="6222722" y="462002"/>
                </a:lnTo>
                <a:lnTo>
                  <a:pt x="5702300" y="919202"/>
                </a:lnTo>
                <a:lnTo>
                  <a:pt x="5696834" y="914400"/>
                </a:lnTo>
                <a:lnTo>
                  <a:pt x="0" y="914400"/>
                </a:lnTo>
                <a:close/>
              </a:path>
            </a:pathLst>
          </a:custGeom>
          <a:solidFill>
            <a:srgbClr val="31415A"/>
          </a:solidFill>
          <a:ln>
            <a:noFill/>
          </a:ln>
          <a:effectLst>
            <a:outerShdw blurRad="279400" dist="114300" dir="438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sz="1800"/>
          </a:p>
        </p:txBody>
      </p:sp>
      <p:sp>
        <p:nvSpPr>
          <p:cNvPr id="15" name="Rectangle 14"/>
          <p:cNvSpPr/>
          <p:nvPr/>
        </p:nvSpPr>
        <p:spPr>
          <a:xfrm>
            <a:off x="514241" y="4513326"/>
            <a:ext cx="836769" cy="1551643"/>
          </a:xfrm>
          <a:prstGeom prst="rect">
            <a:avLst/>
          </a:prstGeom>
          <a:noFill/>
          <a:effectLst>
            <a:outerShdw blurRad="50800" dist="38100" dir="10800000" algn="r" rotWithShape="0">
              <a:prstClr val="black">
                <a:alpha val="40000"/>
              </a:prstClr>
            </a:outerShdw>
          </a:effectLst>
        </p:spPr>
        <p:txBody>
          <a:bodyPr wrap="none" lIns="76200" tIns="38100" rIns="76200" bIns="3810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9583" b="1" dirty="0">
                <a:ln w="0"/>
                <a:solidFill>
                  <a:schemeClr val="bg1"/>
                </a:solidFill>
                <a:latin typeface="Arial" panose="020B0604020202020204" pitchFamily="34" charset="0"/>
                <a:ea typeface="Tahoma" panose="020B0604030504040204" pitchFamily="34" charset="0"/>
                <a:cs typeface="Arial" panose="020B0604020202020204" pitchFamily="34" charset="0"/>
              </a:rPr>
              <a:t>4</a:t>
            </a:r>
          </a:p>
        </p:txBody>
      </p:sp>
      <p:sp>
        <p:nvSpPr>
          <p:cNvPr id="16" name="TextBox 21"/>
          <p:cNvSpPr txBox="1"/>
          <p:nvPr/>
        </p:nvSpPr>
        <p:spPr>
          <a:xfrm>
            <a:off x="1190182" y="5238459"/>
            <a:ext cx="8588132" cy="461665"/>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1200" b="1" i="1" dirty="0">
                <a:latin typeface="Times New Roman" panose="02020603050405020304" pitchFamily="18" charset="0"/>
                <a:cs typeface="Times New Roman" panose="02020603050405020304" pitchFamily="18" charset="0"/>
              </a:rPr>
              <a:t>Crearea măsurilor de </a:t>
            </a:r>
            <a:r>
              <a:rPr lang="ro-RO" sz="1200" b="1" i="1" dirty="0" err="1">
                <a:latin typeface="Times New Roman" panose="02020603050405020304" pitchFamily="18" charset="0"/>
                <a:cs typeface="Times New Roman" panose="02020603050405020304" pitchFamily="18" charset="0"/>
              </a:rPr>
              <a:t>intervenţie</a:t>
            </a:r>
            <a:r>
              <a:rPr lang="ro-RO" sz="1200" b="1" i="1" dirty="0">
                <a:latin typeface="Times New Roman" panose="02020603050405020304" pitchFamily="18" charset="0"/>
                <a:cs typeface="Times New Roman" panose="02020603050405020304" pitchFamily="18" charset="0"/>
              </a:rPr>
              <a:t> care să respecte necesitatea specifică a grupului </a:t>
            </a:r>
            <a:r>
              <a:rPr lang="ro-RO" sz="1200" b="1" i="1" dirty="0" err="1">
                <a:latin typeface="Times New Roman" panose="02020603050405020304" pitchFamily="18" charset="0"/>
                <a:cs typeface="Times New Roman" panose="02020603050405020304" pitchFamily="18" charset="0"/>
              </a:rPr>
              <a:t>ţintă</a:t>
            </a:r>
            <a:r>
              <a:rPr lang="ro-RO" sz="1200" b="1" i="1" dirty="0">
                <a:latin typeface="Times New Roman" panose="02020603050405020304" pitchFamily="18" charset="0"/>
                <a:cs typeface="Times New Roman" panose="02020603050405020304" pitchFamily="18" charset="0"/>
              </a:rPr>
              <a:t> </a:t>
            </a:r>
            <a:r>
              <a:rPr lang="ro-RO" sz="1200" b="1" i="1" dirty="0" err="1">
                <a:latin typeface="Times New Roman" panose="02020603050405020304" pitchFamily="18" charset="0"/>
                <a:cs typeface="Times New Roman" panose="02020603050405020304" pitchFamily="18" charset="0"/>
              </a:rPr>
              <a:t>şi</a:t>
            </a:r>
            <a:r>
              <a:rPr lang="ro-RO" sz="1200" b="1" i="1" dirty="0">
                <a:latin typeface="Times New Roman" panose="02020603050405020304" pitchFamily="18" charset="0"/>
                <a:cs typeface="Times New Roman" panose="02020603050405020304" pitchFamily="18" charset="0"/>
              </a:rPr>
              <a:t> colaborarea cu </a:t>
            </a:r>
            <a:r>
              <a:rPr lang="ro-RO" sz="1200" b="1" i="1" dirty="0" err="1">
                <a:latin typeface="Times New Roman" panose="02020603050405020304" pitchFamily="18" charset="0"/>
                <a:cs typeface="Times New Roman" panose="02020603050405020304" pitchFamily="18" charset="0"/>
              </a:rPr>
              <a:t>aceştia</a:t>
            </a:r>
            <a:r>
              <a:rPr lang="ro-RO" sz="1200" b="1" i="1" dirty="0">
                <a:latin typeface="Times New Roman" panose="02020603050405020304" pitchFamily="18" charset="0"/>
                <a:cs typeface="Times New Roman" panose="02020603050405020304" pitchFamily="18" charset="0"/>
              </a:rPr>
              <a:t> pe tot parcursul </a:t>
            </a:r>
            <a:r>
              <a:rPr lang="ro-RO" sz="1200" b="1" i="1" dirty="0" err="1">
                <a:latin typeface="Times New Roman" panose="02020603050405020304" pitchFamily="18" charset="0"/>
                <a:cs typeface="Times New Roman" panose="02020603050405020304" pitchFamily="18" charset="0"/>
              </a:rPr>
              <a:t>intervenţiei</a:t>
            </a:r>
            <a:r>
              <a:rPr lang="ro-RO" sz="1200" b="1" i="1" dirty="0">
                <a:latin typeface="Times New Roman" panose="02020603050405020304" pitchFamily="18" charset="0"/>
                <a:cs typeface="Times New Roman" panose="02020603050405020304" pitchFamily="18" charset="0"/>
              </a:rPr>
              <a:t>, pentru a </a:t>
            </a:r>
            <a:r>
              <a:rPr lang="ro-RO" sz="1200" b="1" i="1" dirty="0" err="1">
                <a:latin typeface="Times New Roman" panose="02020603050405020304" pitchFamily="18" charset="0"/>
                <a:cs typeface="Times New Roman" panose="02020603050405020304" pitchFamily="18" charset="0"/>
              </a:rPr>
              <a:t>evidenţia</a:t>
            </a:r>
            <a:r>
              <a:rPr lang="ro-RO" sz="1200" b="1" i="1" dirty="0">
                <a:latin typeface="Times New Roman" panose="02020603050405020304" pitchFamily="18" charset="0"/>
                <a:cs typeface="Times New Roman" panose="02020603050405020304" pitchFamily="18" charset="0"/>
              </a:rPr>
              <a:t> beneficiile dobândite</a:t>
            </a:r>
            <a:endParaRPr lang="ro-RO" sz="1200" b="1" dirty="0">
              <a:latin typeface="Times New Roman" panose="02020603050405020304" pitchFamily="18" charset="0"/>
              <a:cs typeface="Times New Roman" panose="02020603050405020304" pitchFamily="18" charset="0"/>
            </a:endParaRPr>
          </a:p>
        </p:txBody>
      </p:sp>
      <p:sp>
        <p:nvSpPr>
          <p:cNvPr id="17" name="TextBox 22"/>
          <p:cNvSpPr txBox="1"/>
          <p:nvPr/>
        </p:nvSpPr>
        <p:spPr>
          <a:xfrm>
            <a:off x="1266011" y="4915191"/>
            <a:ext cx="8157107" cy="276999"/>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1200" dirty="0">
                <a:latin typeface="Times New Roman" panose="02020603050405020304" pitchFamily="18" charset="0"/>
                <a:cs typeface="Times New Roman" panose="02020603050405020304" pitchFamily="18" charset="0"/>
              </a:rPr>
              <a:t>Pentru Activitatea 4 - Lipsa de interes a grupului </a:t>
            </a:r>
            <a:r>
              <a:rPr lang="ro-RO" sz="1200" dirty="0" err="1">
                <a:latin typeface="Times New Roman" panose="02020603050405020304" pitchFamily="18" charset="0"/>
                <a:cs typeface="Times New Roman" panose="02020603050405020304" pitchFamily="18" charset="0"/>
              </a:rPr>
              <a:t>ţintă</a:t>
            </a:r>
            <a:r>
              <a:rPr lang="ro-RO" sz="1200" dirty="0">
                <a:latin typeface="Times New Roman" panose="02020603050405020304" pitchFamily="18" charset="0"/>
                <a:cs typeface="Times New Roman" panose="02020603050405020304" pitchFamily="18" charset="0"/>
              </a:rPr>
              <a:t> de a face parte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a se </a:t>
            </a:r>
            <a:r>
              <a:rPr lang="ro-RO" sz="1200" dirty="0" err="1">
                <a:latin typeface="Times New Roman" panose="02020603050405020304" pitchFamily="18" charset="0"/>
                <a:cs typeface="Times New Roman" panose="02020603050405020304" pitchFamily="18" charset="0"/>
              </a:rPr>
              <a:t>menţine</a:t>
            </a:r>
            <a:r>
              <a:rPr lang="ro-RO" sz="1200" dirty="0">
                <a:latin typeface="Times New Roman" panose="02020603050405020304" pitchFamily="18" charset="0"/>
                <a:cs typeface="Times New Roman" panose="02020603050405020304" pitchFamily="18" charset="0"/>
              </a:rPr>
              <a:t> în cadrul </a:t>
            </a:r>
            <a:r>
              <a:rPr lang="ro-RO" sz="1200" dirty="0" err="1">
                <a:latin typeface="Times New Roman" panose="02020603050405020304" pitchFamily="18" charset="0"/>
                <a:cs typeface="Times New Roman" panose="02020603050405020304" pitchFamily="18" charset="0"/>
              </a:rPr>
              <a:t>activităţilor</a:t>
            </a:r>
            <a:r>
              <a:rPr lang="ro-RO" sz="1200" dirty="0">
                <a:latin typeface="Times New Roman" panose="02020603050405020304" pitchFamily="18" charset="0"/>
                <a:cs typeface="Times New Roman" panose="02020603050405020304" pitchFamily="18" charset="0"/>
              </a:rPr>
              <a:t> proiectului.</a:t>
            </a:r>
          </a:p>
        </p:txBody>
      </p:sp>
      <p:sp>
        <p:nvSpPr>
          <p:cNvPr id="18" name="TextBox 24">
            <a:extLst>
              <a:ext uri="{FF2B5EF4-FFF2-40B4-BE49-F238E27FC236}">
                <a16:creationId xmlns:a16="http://schemas.microsoft.com/office/drawing/2014/main" id="{9A62D4C3-6978-4E06-AE97-11824A136CF6}"/>
              </a:ext>
            </a:extLst>
          </p:cNvPr>
          <p:cNvSpPr txBox="1"/>
          <p:nvPr/>
        </p:nvSpPr>
        <p:spPr>
          <a:xfrm>
            <a:off x="1502098" y="373498"/>
            <a:ext cx="8595823" cy="523220"/>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2800" b="1" dirty="0">
                <a:latin typeface="Times New Roman" panose="02020603050405020304" pitchFamily="18" charset="0"/>
                <a:cs typeface="Times New Roman" panose="02020603050405020304" pitchFamily="18" charset="0"/>
              </a:rPr>
              <a:t>Riscuri identificate și măsuri de atenuare a riscurilor</a:t>
            </a:r>
          </a:p>
        </p:txBody>
      </p:sp>
    </p:spTree>
    <p:extLst>
      <p:ext uri="{BB962C8B-B14F-4D97-AF65-F5344CB8AC3E}">
        <p14:creationId xmlns:p14="http://schemas.microsoft.com/office/powerpoint/2010/main" val="3762721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148080" y="1516507"/>
            <a:ext cx="9338688" cy="868680"/>
          </a:xfrm>
          <a:custGeom>
            <a:avLst/>
            <a:gdLst>
              <a:gd name="connsiteX0" fmla="*/ 0 w 6222722"/>
              <a:gd name="connsiteY0" fmla="*/ 0 h 919202"/>
              <a:gd name="connsiteX1" fmla="*/ 5702300 w 6222722"/>
              <a:gd name="connsiteY1" fmla="*/ 0 h 919202"/>
              <a:gd name="connsiteX2" fmla="*/ 5702300 w 6222722"/>
              <a:gd name="connsiteY2" fmla="*/ 4802 h 919202"/>
              <a:gd name="connsiteX3" fmla="*/ 6222722 w 6222722"/>
              <a:gd name="connsiteY3" fmla="*/ 462002 h 919202"/>
              <a:gd name="connsiteX4" fmla="*/ 5702300 w 6222722"/>
              <a:gd name="connsiteY4" fmla="*/ 919202 h 919202"/>
              <a:gd name="connsiteX5" fmla="*/ 5696834 w 6222722"/>
              <a:gd name="connsiteY5" fmla="*/ 914400 h 919202"/>
              <a:gd name="connsiteX6" fmla="*/ 0 w 6222722"/>
              <a:gd name="connsiteY6" fmla="*/ 914400 h 91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2722" h="919202">
                <a:moveTo>
                  <a:pt x="0" y="0"/>
                </a:moveTo>
                <a:lnTo>
                  <a:pt x="5702300" y="0"/>
                </a:lnTo>
                <a:lnTo>
                  <a:pt x="5702300" y="4802"/>
                </a:lnTo>
                <a:lnTo>
                  <a:pt x="6222722" y="462002"/>
                </a:lnTo>
                <a:lnTo>
                  <a:pt x="5702300" y="919202"/>
                </a:lnTo>
                <a:lnTo>
                  <a:pt x="5696834" y="914400"/>
                </a:lnTo>
                <a:lnTo>
                  <a:pt x="0" y="914400"/>
                </a:lnTo>
                <a:close/>
              </a:path>
            </a:pathLst>
          </a:custGeom>
          <a:solidFill>
            <a:srgbClr val="5FDCF0"/>
          </a:solidFill>
          <a:ln>
            <a:noFill/>
          </a:ln>
          <a:effectLst>
            <a:outerShdw blurRad="279400" dist="114300" dir="438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sz="1800"/>
          </a:p>
        </p:txBody>
      </p:sp>
      <p:sp>
        <p:nvSpPr>
          <p:cNvPr id="3" name="Rectangle 2"/>
          <p:cNvSpPr/>
          <p:nvPr/>
        </p:nvSpPr>
        <p:spPr>
          <a:xfrm>
            <a:off x="630405" y="1172230"/>
            <a:ext cx="836769" cy="1551643"/>
          </a:xfrm>
          <a:prstGeom prst="rect">
            <a:avLst/>
          </a:prstGeom>
          <a:noFill/>
          <a:effectLst>
            <a:outerShdw blurRad="50800" dist="38100" dir="10800000" algn="r" rotWithShape="0">
              <a:prstClr val="black">
                <a:alpha val="40000"/>
              </a:prstClr>
            </a:outerShdw>
          </a:effectLst>
        </p:spPr>
        <p:txBody>
          <a:bodyPr wrap="none" lIns="76200" tIns="38100" rIns="76200" bIns="3810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ro-RO" sz="9583" b="1" dirty="0">
                <a:ln w="0"/>
                <a:solidFill>
                  <a:schemeClr val="bg1"/>
                </a:solidFill>
                <a:latin typeface="Arial" panose="020B0604020202020204" pitchFamily="34" charset="0"/>
                <a:ea typeface="Tahoma" panose="020B0604030504040204" pitchFamily="34" charset="0"/>
                <a:cs typeface="Arial" panose="020B0604020202020204" pitchFamily="34" charset="0"/>
              </a:rPr>
              <a:t>5</a:t>
            </a:r>
            <a:endParaRPr lang="en-US" sz="9583" b="1" dirty="0">
              <a:ln w="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4" name="TextBox 6"/>
          <p:cNvSpPr txBox="1"/>
          <p:nvPr/>
        </p:nvSpPr>
        <p:spPr>
          <a:xfrm>
            <a:off x="1305148" y="1902004"/>
            <a:ext cx="9024736" cy="276999"/>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1200" b="1" i="1" dirty="0">
                <a:latin typeface="Times New Roman" panose="02020603050405020304" pitchFamily="18" charset="0"/>
                <a:cs typeface="Times New Roman" panose="02020603050405020304" pitchFamily="18" charset="0"/>
              </a:rPr>
              <a:t>Alocarea unei rezerve de timp în vederea stabilirii detaliilor organizatorice pentru </a:t>
            </a:r>
            <a:r>
              <a:rPr lang="ro-RO" sz="1200" b="1" i="1" dirty="0" err="1">
                <a:latin typeface="Times New Roman" panose="02020603050405020304" pitchFamily="18" charset="0"/>
                <a:cs typeface="Times New Roman" panose="02020603050405020304" pitchFamily="18" charset="0"/>
              </a:rPr>
              <a:t>desfăşurarea</a:t>
            </a:r>
            <a:r>
              <a:rPr lang="ro-RO" sz="1200" b="1" i="1" dirty="0">
                <a:latin typeface="Times New Roman" panose="02020603050405020304" pitchFamily="18" charset="0"/>
                <a:cs typeface="Times New Roman" panose="02020603050405020304" pitchFamily="18" charset="0"/>
              </a:rPr>
              <a:t> cu succes a campaniei.</a:t>
            </a:r>
            <a:endParaRPr lang="ro-RO" sz="1200" b="1" dirty="0">
              <a:latin typeface="Times New Roman" panose="02020603050405020304" pitchFamily="18" charset="0"/>
              <a:cs typeface="Times New Roman" panose="02020603050405020304" pitchFamily="18" charset="0"/>
            </a:endParaRPr>
          </a:p>
        </p:txBody>
      </p:sp>
      <p:sp>
        <p:nvSpPr>
          <p:cNvPr id="5" name="TextBox 7"/>
          <p:cNvSpPr txBox="1"/>
          <p:nvPr/>
        </p:nvSpPr>
        <p:spPr>
          <a:xfrm>
            <a:off x="1367657" y="1532518"/>
            <a:ext cx="9024737" cy="276999"/>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1200" dirty="0">
                <a:latin typeface="Times New Roman" panose="02020603050405020304" pitchFamily="18" charset="0"/>
                <a:cs typeface="Times New Roman" panose="02020603050405020304" pitchFamily="18" charset="0"/>
              </a:rPr>
              <a:t>Pentru Activitatea 5 - Număr restrâns de </a:t>
            </a:r>
            <a:r>
              <a:rPr lang="ro-RO" sz="1200" dirty="0" err="1">
                <a:latin typeface="Times New Roman" panose="02020603050405020304" pitchFamily="18" charset="0"/>
                <a:cs typeface="Times New Roman" panose="02020603050405020304" pitchFamily="18" charset="0"/>
              </a:rPr>
              <a:t>participanţi</a:t>
            </a:r>
            <a:r>
              <a:rPr lang="ro-RO" sz="1200" dirty="0">
                <a:latin typeface="Times New Roman" panose="02020603050405020304" pitchFamily="18" charset="0"/>
                <a:cs typeface="Times New Roman" panose="02020603050405020304" pitchFamily="18" charset="0"/>
              </a:rPr>
              <a:t>. </a:t>
            </a:r>
          </a:p>
        </p:txBody>
      </p:sp>
      <p:sp>
        <p:nvSpPr>
          <p:cNvPr id="6" name="Freeform 5"/>
          <p:cNvSpPr/>
          <p:nvPr/>
        </p:nvSpPr>
        <p:spPr>
          <a:xfrm>
            <a:off x="665329" y="2609966"/>
            <a:ext cx="9821439" cy="868680"/>
          </a:xfrm>
          <a:custGeom>
            <a:avLst/>
            <a:gdLst>
              <a:gd name="connsiteX0" fmla="*/ 0 w 6222722"/>
              <a:gd name="connsiteY0" fmla="*/ 0 h 919202"/>
              <a:gd name="connsiteX1" fmla="*/ 5702300 w 6222722"/>
              <a:gd name="connsiteY1" fmla="*/ 0 h 919202"/>
              <a:gd name="connsiteX2" fmla="*/ 5702300 w 6222722"/>
              <a:gd name="connsiteY2" fmla="*/ 4802 h 919202"/>
              <a:gd name="connsiteX3" fmla="*/ 6222722 w 6222722"/>
              <a:gd name="connsiteY3" fmla="*/ 462002 h 919202"/>
              <a:gd name="connsiteX4" fmla="*/ 5702300 w 6222722"/>
              <a:gd name="connsiteY4" fmla="*/ 919202 h 919202"/>
              <a:gd name="connsiteX5" fmla="*/ 5696834 w 6222722"/>
              <a:gd name="connsiteY5" fmla="*/ 914400 h 919202"/>
              <a:gd name="connsiteX6" fmla="*/ 0 w 6222722"/>
              <a:gd name="connsiteY6" fmla="*/ 914400 h 919202"/>
              <a:gd name="connsiteX0" fmla="*/ 233367 w 6456089"/>
              <a:gd name="connsiteY0" fmla="*/ 0 h 919202"/>
              <a:gd name="connsiteX1" fmla="*/ 5935667 w 6456089"/>
              <a:gd name="connsiteY1" fmla="*/ 0 h 919202"/>
              <a:gd name="connsiteX2" fmla="*/ 5935667 w 6456089"/>
              <a:gd name="connsiteY2" fmla="*/ 4802 h 919202"/>
              <a:gd name="connsiteX3" fmla="*/ 6456089 w 6456089"/>
              <a:gd name="connsiteY3" fmla="*/ 462002 h 919202"/>
              <a:gd name="connsiteX4" fmla="*/ 5935667 w 6456089"/>
              <a:gd name="connsiteY4" fmla="*/ 919202 h 919202"/>
              <a:gd name="connsiteX5" fmla="*/ 5930201 w 6456089"/>
              <a:gd name="connsiteY5" fmla="*/ 914400 h 919202"/>
              <a:gd name="connsiteX6" fmla="*/ 233367 w 6456089"/>
              <a:gd name="connsiteY6" fmla="*/ 914400 h 919202"/>
              <a:gd name="connsiteX7" fmla="*/ 233367 w 6456089"/>
              <a:gd name="connsiteY7" fmla="*/ 0 h 919202"/>
              <a:gd name="connsiteX0" fmla="*/ 477086 w 6699808"/>
              <a:gd name="connsiteY0" fmla="*/ 0 h 919202"/>
              <a:gd name="connsiteX1" fmla="*/ 6179386 w 6699808"/>
              <a:gd name="connsiteY1" fmla="*/ 0 h 919202"/>
              <a:gd name="connsiteX2" fmla="*/ 6179386 w 6699808"/>
              <a:gd name="connsiteY2" fmla="*/ 4802 h 919202"/>
              <a:gd name="connsiteX3" fmla="*/ 6699808 w 6699808"/>
              <a:gd name="connsiteY3" fmla="*/ 462002 h 919202"/>
              <a:gd name="connsiteX4" fmla="*/ 6179386 w 6699808"/>
              <a:gd name="connsiteY4" fmla="*/ 919202 h 919202"/>
              <a:gd name="connsiteX5" fmla="*/ 6173920 w 6699808"/>
              <a:gd name="connsiteY5" fmla="*/ 914400 h 919202"/>
              <a:gd name="connsiteX6" fmla="*/ 477086 w 6699808"/>
              <a:gd name="connsiteY6" fmla="*/ 914400 h 919202"/>
              <a:gd name="connsiteX7" fmla="*/ 310785 w 6699808"/>
              <a:gd name="connsiteY7" fmla="*/ 360228 h 919202"/>
              <a:gd name="connsiteX8" fmla="*/ 477086 w 6699808"/>
              <a:gd name="connsiteY8" fmla="*/ 0 h 919202"/>
              <a:gd name="connsiteX0" fmla="*/ 476689 w 6699411"/>
              <a:gd name="connsiteY0" fmla="*/ 0 h 919202"/>
              <a:gd name="connsiteX1" fmla="*/ 6178989 w 6699411"/>
              <a:gd name="connsiteY1" fmla="*/ 0 h 919202"/>
              <a:gd name="connsiteX2" fmla="*/ 6178989 w 6699411"/>
              <a:gd name="connsiteY2" fmla="*/ 4802 h 919202"/>
              <a:gd name="connsiteX3" fmla="*/ 6699411 w 6699411"/>
              <a:gd name="connsiteY3" fmla="*/ 462002 h 919202"/>
              <a:gd name="connsiteX4" fmla="*/ 6178989 w 6699411"/>
              <a:gd name="connsiteY4" fmla="*/ 919202 h 919202"/>
              <a:gd name="connsiteX5" fmla="*/ 6173523 w 6699411"/>
              <a:gd name="connsiteY5" fmla="*/ 914400 h 919202"/>
              <a:gd name="connsiteX6" fmla="*/ 476689 w 6699411"/>
              <a:gd name="connsiteY6" fmla="*/ 914400 h 919202"/>
              <a:gd name="connsiteX7" fmla="*/ 310388 w 6699411"/>
              <a:gd name="connsiteY7" fmla="*/ 360228 h 919202"/>
              <a:gd name="connsiteX8" fmla="*/ 476689 w 6699411"/>
              <a:gd name="connsiteY8" fmla="*/ 0 h 919202"/>
              <a:gd name="connsiteX0" fmla="*/ 376184 w 6598906"/>
              <a:gd name="connsiteY0" fmla="*/ 0 h 919202"/>
              <a:gd name="connsiteX1" fmla="*/ 6078484 w 6598906"/>
              <a:gd name="connsiteY1" fmla="*/ 0 h 919202"/>
              <a:gd name="connsiteX2" fmla="*/ 6078484 w 6598906"/>
              <a:gd name="connsiteY2" fmla="*/ 4802 h 919202"/>
              <a:gd name="connsiteX3" fmla="*/ 6598906 w 6598906"/>
              <a:gd name="connsiteY3" fmla="*/ 462002 h 919202"/>
              <a:gd name="connsiteX4" fmla="*/ 6078484 w 6598906"/>
              <a:gd name="connsiteY4" fmla="*/ 919202 h 919202"/>
              <a:gd name="connsiteX5" fmla="*/ 6073018 w 6598906"/>
              <a:gd name="connsiteY5" fmla="*/ 914400 h 919202"/>
              <a:gd name="connsiteX6" fmla="*/ 376184 w 6598906"/>
              <a:gd name="connsiteY6" fmla="*/ 914400 h 919202"/>
              <a:gd name="connsiteX7" fmla="*/ 209883 w 6598906"/>
              <a:gd name="connsiteY7" fmla="*/ 360228 h 919202"/>
              <a:gd name="connsiteX8" fmla="*/ 376184 w 6598906"/>
              <a:gd name="connsiteY8" fmla="*/ 0 h 919202"/>
              <a:gd name="connsiteX0" fmla="*/ 331451 w 6554173"/>
              <a:gd name="connsiteY0" fmla="*/ 0 h 919202"/>
              <a:gd name="connsiteX1" fmla="*/ 6033751 w 6554173"/>
              <a:gd name="connsiteY1" fmla="*/ 0 h 919202"/>
              <a:gd name="connsiteX2" fmla="*/ 6033751 w 6554173"/>
              <a:gd name="connsiteY2" fmla="*/ 4802 h 919202"/>
              <a:gd name="connsiteX3" fmla="*/ 6554173 w 6554173"/>
              <a:gd name="connsiteY3" fmla="*/ 462002 h 919202"/>
              <a:gd name="connsiteX4" fmla="*/ 6033751 w 6554173"/>
              <a:gd name="connsiteY4" fmla="*/ 919202 h 919202"/>
              <a:gd name="connsiteX5" fmla="*/ 6028285 w 6554173"/>
              <a:gd name="connsiteY5" fmla="*/ 914400 h 919202"/>
              <a:gd name="connsiteX6" fmla="*/ 331451 w 6554173"/>
              <a:gd name="connsiteY6" fmla="*/ 914400 h 919202"/>
              <a:gd name="connsiteX7" fmla="*/ 409373 w 6554173"/>
              <a:gd name="connsiteY7" fmla="*/ 368461 h 919202"/>
              <a:gd name="connsiteX8" fmla="*/ 331451 w 6554173"/>
              <a:gd name="connsiteY8" fmla="*/ 0 h 919202"/>
              <a:gd name="connsiteX0" fmla="*/ 331451 w 6554173"/>
              <a:gd name="connsiteY0" fmla="*/ 0 h 919202"/>
              <a:gd name="connsiteX1" fmla="*/ 6033751 w 6554173"/>
              <a:gd name="connsiteY1" fmla="*/ 0 h 919202"/>
              <a:gd name="connsiteX2" fmla="*/ 6033751 w 6554173"/>
              <a:gd name="connsiteY2" fmla="*/ 4802 h 919202"/>
              <a:gd name="connsiteX3" fmla="*/ 6554173 w 6554173"/>
              <a:gd name="connsiteY3" fmla="*/ 462002 h 919202"/>
              <a:gd name="connsiteX4" fmla="*/ 6033751 w 6554173"/>
              <a:gd name="connsiteY4" fmla="*/ 919202 h 919202"/>
              <a:gd name="connsiteX5" fmla="*/ 6028285 w 6554173"/>
              <a:gd name="connsiteY5" fmla="*/ 914400 h 919202"/>
              <a:gd name="connsiteX6" fmla="*/ 331451 w 6554173"/>
              <a:gd name="connsiteY6" fmla="*/ 914400 h 919202"/>
              <a:gd name="connsiteX7" fmla="*/ 409373 w 6554173"/>
              <a:gd name="connsiteY7" fmla="*/ 368461 h 919202"/>
              <a:gd name="connsiteX8" fmla="*/ 331451 w 6554173"/>
              <a:gd name="connsiteY8" fmla="*/ 0 h 919202"/>
              <a:gd name="connsiteX0" fmla="*/ 331451 w 6554173"/>
              <a:gd name="connsiteY0" fmla="*/ 0 h 919202"/>
              <a:gd name="connsiteX1" fmla="*/ 6033751 w 6554173"/>
              <a:gd name="connsiteY1" fmla="*/ 0 h 919202"/>
              <a:gd name="connsiteX2" fmla="*/ 6033751 w 6554173"/>
              <a:gd name="connsiteY2" fmla="*/ 4802 h 919202"/>
              <a:gd name="connsiteX3" fmla="*/ 6554173 w 6554173"/>
              <a:gd name="connsiteY3" fmla="*/ 462002 h 919202"/>
              <a:gd name="connsiteX4" fmla="*/ 6033751 w 6554173"/>
              <a:gd name="connsiteY4" fmla="*/ 919202 h 919202"/>
              <a:gd name="connsiteX5" fmla="*/ 6028285 w 6554173"/>
              <a:gd name="connsiteY5" fmla="*/ 914400 h 919202"/>
              <a:gd name="connsiteX6" fmla="*/ 331451 w 6554173"/>
              <a:gd name="connsiteY6" fmla="*/ 914400 h 919202"/>
              <a:gd name="connsiteX7" fmla="*/ 409373 w 6554173"/>
              <a:gd name="connsiteY7" fmla="*/ 368461 h 919202"/>
              <a:gd name="connsiteX8" fmla="*/ 331451 w 6554173"/>
              <a:gd name="connsiteY8" fmla="*/ 0 h 91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173" h="919202">
                <a:moveTo>
                  <a:pt x="331451" y="0"/>
                </a:moveTo>
                <a:lnTo>
                  <a:pt x="6033751" y="0"/>
                </a:lnTo>
                <a:lnTo>
                  <a:pt x="6033751" y="4802"/>
                </a:lnTo>
                <a:lnTo>
                  <a:pt x="6554173" y="462002"/>
                </a:lnTo>
                <a:lnTo>
                  <a:pt x="6033751" y="919202"/>
                </a:lnTo>
                <a:lnTo>
                  <a:pt x="6028285" y="914400"/>
                </a:lnTo>
                <a:lnTo>
                  <a:pt x="331451" y="914400"/>
                </a:lnTo>
                <a:cubicBezTo>
                  <a:pt x="-633527" y="812432"/>
                  <a:pt x="861183" y="570261"/>
                  <a:pt x="409373" y="368461"/>
                </a:cubicBezTo>
                <a:cubicBezTo>
                  <a:pt x="873394" y="257228"/>
                  <a:pt x="-36094" y="149233"/>
                  <a:pt x="331451" y="0"/>
                </a:cubicBezTo>
                <a:close/>
              </a:path>
            </a:pathLst>
          </a:custGeom>
          <a:solidFill>
            <a:srgbClr val="EC1E83"/>
          </a:solidFill>
          <a:ln>
            <a:noFill/>
          </a:ln>
          <a:effectLst>
            <a:outerShdw blurRad="279400" dist="114300" dir="438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sz="1800"/>
          </a:p>
        </p:txBody>
      </p:sp>
      <p:sp>
        <p:nvSpPr>
          <p:cNvPr id="7" name="Rectangle 6"/>
          <p:cNvSpPr/>
          <p:nvPr/>
        </p:nvSpPr>
        <p:spPr>
          <a:xfrm>
            <a:off x="647867" y="2249678"/>
            <a:ext cx="836769" cy="1551643"/>
          </a:xfrm>
          <a:prstGeom prst="rect">
            <a:avLst/>
          </a:prstGeom>
          <a:noFill/>
          <a:effectLst>
            <a:outerShdw blurRad="50800" dist="38100" dir="10800000" algn="r" rotWithShape="0">
              <a:prstClr val="black">
                <a:alpha val="40000"/>
              </a:prstClr>
            </a:outerShdw>
          </a:effectLst>
        </p:spPr>
        <p:txBody>
          <a:bodyPr wrap="none" lIns="76200" tIns="38100" rIns="76200" bIns="3810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ro-RO" sz="9583" b="1" dirty="0">
                <a:ln w="0"/>
                <a:solidFill>
                  <a:schemeClr val="bg1"/>
                </a:solidFill>
                <a:latin typeface="Arial" panose="020B0604020202020204" pitchFamily="34" charset="0"/>
                <a:ea typeface="Tahoma" panose="020B0604030504040204" pitchFamily="34" charset="0"/>
                <a:cs typeface="Arial" panose="020B0604020202020204" pitchFamily="34" charset="0"/>
              </a:rPr>
              <a:t>6</a:t>
            </a:r>
            <a:endParaRPr lang="en-US" sz="9583" b="1" dirty="0">
              <a:ln w="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8" name="TextBox 13"/>
          <p:cNvSpPr txBox="1"/>
          <p:nvPr/>
        </p:nvSpPr>
        <p:spPr>
          <a:xfrm>
            <a:off x="1339465" y="2924539"/>
            <a:ext cx="8473166" cy="461665"/>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1200" i="1" dirty="0"/>
              <a:t> </a:t>
            </a:r>
            <a:r>
              <a:rPr lang="ro-RO" sz="1200" b="1" i="1" dirty="0">
                <a:latin typeface="Times New Roman" panose="02020603050405020304" pitchFamily="18" charset="0"/>
                <a:cs typeface="Times New Roman" panose="02020603050405020304" pitchFamily="18" charset="0"/>
              </a:rPr>
              <a:t>Depunerea </a:t>
            </a:r>
            <a:r>
              <a:rPr lang="ro-RO" sz="1200" b="1" i="1" dirty="0" err="1">
                <a:latin typeface="Times New Roman" panose="02020603050405020304" pitchFamily="18" charset="0"/>
                <a:cs typeface="Times New Roman" panose="02020603050405020304" pitchFamily="18" charset="0"/>
              </a:rPr>
              <a:t>diligenţelor</a:t>
            </a:r>
            <a:r>
              <a:rPr lang="ro-RO" sz="1200" b="1" i="1" dirty="0">
                <a:latin typeface="Times New Roman" panose="02020603050405020304" pitchFamily="18" charset="0"/>
                <a:cs typeface="Times New Roman" panose="02020603050405020304" pitchFamily="18" charset="0"/>
              </a:rPr>
              <a:t> pentru diseminarea </a:t>
            </a:r>
            <a:r>
              <a:rPr lang="ro-RO" sz="1200" b="1" i="1" dirty="0" err="1">
                <a:latin typeface="Times New Roman" panose="02020603050405020304" pitchFamily="18" charset="0"/>
                <a:cs typeface="Times New Roman" panose="02020603050405020304" pitchFamily="18" charset="0"/>
              </a:rPr>
              <a:t>informaţiilor</a:t>
            </a:r>
            <a:r>
              <a:rPr lang="ro-RO" sz="1200" b="1" i="1" dirty="0">
                <a:latin typeface="Times New Roman" panose="02020603050405020304" pitchFamily="18" charset="0"/>
                <a:cs typeface="Times New Roman" panose="02020603050405020304" pitchFamily="18" charset="0"/>
              </a:rPr>
              <a:t> referitoare la proiect pe toate canelele de comunicare în vederea asigurării </a:t>
            </a:r>
            <a:r>
              <a:rPr lang="ro-RO" sz="1200" b="1" i="1" dirty="0" err="1">
                <a:latin typeface="Times New Roman" panose="02020603050405020304" pitchFamily="18" charset="0"/>
                <a:cs typeface="Times New Roman" panose="02020603050405020304" pitchFamily="18" charset="0"/>
              </a:rPr>
              <a:t>vizibilităţii</a:t>
            </a:r>
            <a:r>
              <a:rPr lang="ro-RO" sz="1200" b="1" i="1" dirty="0">
                <a:latin typeface="Times New Roman" panose="02020603050405020304" pitchFamily="18" charset="0"/>
                <a:cs typeface="Times New Roman" panose="02020603050405020304" pitchFamily="18" charset="0"/>
              </a:rPr>
              <a:t> proiectului.</a:t>
            </a:r>
            <a:endParaRPr lang="ro-RO" sz="1200" b="1" dirty="0">
              <a:latin typeface="Times New Roman" panose="02020603050405020304" pitchFamily="18" charset="0"/>
              <a:cs typeface="Times New Roman" panose="02020603050405020304" pitchFamily="18" charset="0"/>
            </a:endParaRPr>
          </a:p>
        </p:txBody>
      </p:sp>
      <p:sp>
        <p:nvSpPr>
          <p:cNvPr id="9" name="TextBox 14"/>
          <p:cNvSpPr txBox="1"/>
          <p:nvPr/>
        </p:nvSpPr>
        <p:spPr>
          <a:xfrm>
            <a:off x="1467174" y="2481564"/>
            <a:ext cx="8066491" cy="424732"/>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1200" dirty="0">
                <a:latin typeface="Times New Roman" panose="02020603050405020304" pitchFamily="18" charset="0"/>
                <a:cs typeface="Times New Roman" panose="02020603050405020304" pitchFamily="18" charset="0"/>
              </a:rPr>
              <a:t>Pentru Activitatea 6 - </a:t>
            </a:r>
            <a:r>
              <a:rPr lang="ro-RO" sz="1200" dirty="0" err="1">
                <a:latin typeface="Times New Roman" panose="02020603050405020304" pitchFamily="18" charset="0"/>
                <a:cs typeface="Times New Roman" panose="02020603050405020304" pitchFamily="18" charset="0"/>
              </a:rPr>
              <a:t>Audienţă</a:t>
            </a:r>
            <a:r>
              <a:rPr lang="ro-RO" sz="1200" dirty="0">
                <a:latin typeface="Times New Roman" panose="02020603050405020304" pitchFamily="18" charset="0"/>
                <a:cs typeface="Times New Roman" panose="02020603050405020304" pitchFamily="18" charset="0"/>
              </a:rPr>
              <a:t> restrânsă</a:t>
            </a:r>
            <a:r>
              <a:rPr lang="ro-RO" dirty="0"/>
              <a:t>.</a:t>
            </a:r>
            <a:endParaRPr lang="ro-RO" sz="1200" dirty="0">
              <a:latin typeface="Times New Roman" panose="02020603050405020304" pitchFamily="18" charset="0"/>
              <a:cs typeface="Times New Roman" panose="02020603050405020304" pitchFamily="18" charset="0"/>
            </a:endParaRPr>
          </a:p>
        </p:txBody>
      </p:sp>
      <p:sp>
        <p:nvSpPr>
          <p:cNvPr id="10" name="Freeform 9"/>
          <p:cNvSpPr/>
          <p:nvPr/>
        </p:nvSpPr>
        <p:spPr>
          <a:xfrm>
            <a:off x="1148071" y="3676967"/>
            <a:ext cx="9463911" cy="2260012"/>
          </a:xfrm>
          <a:custGeom>
            <a:avLst/>
            <a:gdLst>
              <a:gd name="connsiteX0" fmla="*/ 0 w 6222722"/>
              <a:gd name="connsiteY0" fmla="*/ 0 h 919202"/>
              <a:gd name="connsiteX1" fmla="*/ 5702300 w 6222722"/>
              <a:gd name="connsiteY1" fmla="*/ 0 h 919202"/>
              <a:gd name="connsiteX2" fmla="*/ 5702300 w 6222722"/>
              <a:gd name="connsiteY2" fmla="*/ 4802 h 919202"/>
              <a:gd name="connsiteX3" fmla="*/ 6222722 w 6222722"/>
              <a:gd name="connsiteY3" fmla="*/ 462002 h 919202"/>
              <a:gd name="connsiteX4" fmla="*/ 5702300 w 6222722"/>
              <a:gd name="connsiteY4" fmla="*/ 919202 h 919202"/>
              <a:gd name="connsiteX5" fmla="*/ 5696834 w 6222722"/>
              <a:gd name="connsiteY5" fmla="*/ 914400 h 919202"/>
              <a:gd name="connsiteX6" fmla="*/ 0 w 6222722"/>
              <a:gd name="connsiteY6" fmla="*/ 914400 h 919202"/>
              <a:gd name="connsiteX0" fmla="*/ 6 w 6222728"/>
              <a:gd name="connsiteY0" fmla="*/ 0 h 919202"/>
              <a:gd name="connsiteX1" fmla="*/ 5702306 w 6222728"/>
              <a:gd name="connsiteY1" fmla="*/ 0 h 919202"/>
              <a:gd name="connsiteX2" fmla="*/ 5702306 w 6222728"/>
              <a:gd name="connsiteY2" fmla="*/ 4802 h 919202"/>
              <a:gd name="connsiteX3" fmla="*/ 6222728 w 6222728"/>
              <a:gd name="connsiteY3" fmla="*/ 462002 h 919202"/>
              <a:gd name="connsiteX4" fmla="*/ 5702306 w 6222728"/>
              <a:gd name="connsiteY4" fmla="*/ 919202 h 919202"/>
              <a:gd name="connsiteX5" fmla="*/ 5696840 w 6222728"/>
              <a:gd name="connsiteY5" fmla="*/ 914400 h 919202"/>
              <a:gd name="connsiteX6" fmla="*/ 6 w 6222728"/>
              <a:gd name="connsiteY6" fmla="*/ 914400 h 919202"/>
              <a:gd name="connsiteX7" fmla="*/ 143052 w 6222728"/>
              <a:gd name="connsiteY7" fmla="*/ 620195 h 919202"/>
              <a:gd name="connsiteX8" fmla="*/ 6 w 6222728"/>
              <a:gd name="connsiteY8" fmla="*/ 0 h 91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2728" h="919202">
                <a:moveTo>
                  <a:pt x="6" y="0"/>
                </a:moveTo>
                <a:lnTo>
                  <a:pt x="5702306" y="0"/>
                </a:lnTo>
                <a:lnTo>
                  <a:pt x="5702306" y="4802"/>
                </a:lnTo>
                <a:lnTo>
                  <a:pt x="6222728" y="462002"/>
                </a:lnTo>
                <a:lnTo>
                  <a:pt x="5702306" y="919202"/>
                </a:lnTo>
                <a:lnTo>
                  <a:pt x="5696840" y="914400"/>
                </a:lnTo>
                <a:lnTo>
                  <a:pt x="6" y="914400"/>
                </a:lnTo>
                <a:cubicBezTo>
                  <a:pt x="-1156" y="816332"/>
                  <a:pt x="144214" y="718263"/>
                  <a:pt x="143052" y="620195"/>
                </a:cubicBezTo>
                <a:cubicBezTo>
                  <a:pt x="144214" y="413463"/>
                  <a:pt x="-1156" y="206732"/>
                  <a:pt x="6" y="0"/>
                </a:cubicBezTo>
                <a:close/>
              </a:path>
            </a:pathLst>
          </a:custGeom>
          <a:solidFill>
            <a:srgbClr val="F8AC00"/>
          </a:solidFill>
          <a:ln>
            <a:noFill/>
          </a:ln>
          <a:effectLst>
            <a:outerShdw blurRad="279400" dist="114300" dir="438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lt1"/>
                </a:solidFill>
                <a:latin typeface="+mn-lt"/>
                <a:ea typeface="+mn-ea"/>
                <a:cs typeface="+mn-cs"/>
              </a:defRPr>
            </a:lvl1pPr>
            <a:lvl2pPr marL="548640" algn="l" defTabSz="1097280" rtl="0" eaLnBrk="1" latinLnBrk="0" hangingPunct="1">
              <a:defRPr sz="2160" kern="1200">
                <a:solidFill>
                  <a:schemeClr val="lt1"/>
                </a:solidFill>
                <a:latin typeface="+mn-lt"/>
                <a:ea typeface="+mn-ea"/>
                <a:cs typeface="+mn-cs"/>
              </a:defRPr>
            </a:lvl2pPr>
            <a:lvl3pPr marL="1097280" algn="l" defTabSz="1097280" rtl="0" eaLnBrk="1" latinLnBrk="0" hangingPunct="1">
              <a:defRPr sz="2160" kern="1200">
                <a:solidFill>
                  <a:schemeClr val="lt1"/>
                </a:solidFill>
                <a:latin typeface="+mn-lt"/>
                <a:ea typeface="+mn-ea"/>
                <a:cs typeface="+mn-cs"/>
              </a:defRPr>
            </a:lvl3pPr>
            <a:lvl4pPr marL="1645920" algn="l" defTabSz="1097280" rtl="0" eaLnBrk="1" latinLnBrk="0" hangingPunct="1">
              <a:defRPr sz="2160" kern="1200">
                <a:solidFill>
                  <a:schemeClr val="lt1"/>
                </a:solidFill>
                <a:latin typeface="+mn-lt"/>
                <a:ea typeface="+mn-ea"/>
                <a:cs typeface="+mn-cs"/>
              </a:defRPr>
            </a:lvl4pPr>
            <a:lvl5pPr marL="2194560" algn="l" defTabSz="1097280" rtl="0" eaLnBrk="1" latinLnBrk="0" hangingPunct="1">
              <a:defRPr sz="2160" kern="1200">
                <a:solidFill>
                  <a:schemeClr val="lt1"/>
                </a:solidFill>
                <a:latin typeface="+mn-lt"/>
                <a:ea typeface="+mn-ea"/>
                <a:cs typeface="+mn-cs"/>
              </a:defRPr>
            </a:lvl5pPr>
            <a:lvl6pPr marL="2743200" algn="l" defTabSz="1097280" rtl="0" eaLnBrk="1" latinLnBrk="0" hangingPunct="1">
              <a:defRPr sz="2160" kern="1200">
                <a:solidFill>
                  <a:schemeClr val="lt1"/>
                </a:solidFill>
                <a:latin typeface="+mn-lt"/>
                <a:ea typeface="+mn-ea"/>
                <a:cs typeface="+mn-cs"/>
              </a:defRPr>
            </a:lvl6pPr>
            <a:lvl7pPr marL="3291840" algn="l" defTabSz="1097280" rtl="0" eaLnBrk="1" latinLnBrk="0" hangingPunct="1">
              <a:defRPr sz="2160" kern="1200">
                <a:solidFill>
                  <a:schemeClr val="lt1"/>
                </a:solidFill>
                <a:latin typeface="+mn-lt"/>
                <a:ea typeface="+mn-ea"/>
                <a:cs typeface="+mn-cs"/>
              </a:defRPr>
            </a:lvl7pPr>
            <a:lvl8pPr marL="3840480" algn="l" defTabSz="1097280" rtl="0" eaLnBrk="1" latinLnBrk="0" hangingPunct="1">
              <a:defRPr sz="2160" kern="1200">
                <a:solidFill>
                  <a:schemeClr val="lt1"/>
                </a:solidFill>
                <a:latin typeface="+mn-lt"/>
                <a:ea typeface="+mn-ea"/>
                <a:cs typeface="+mn-cs"/>
              </a:defRPr>
            </a:lvl8pPr>
            <a:lvl9pPr marL="4389120" algn="l" defTabSz="1097280" rtl="0" eaLnBrk="1" latinLnBrk="0" hangingPunct="1">
              <a:defRPr sz="2160" kern="1200">
                <a:solidFill>
                  <a:schemeClr val="lt1"/>
                </a:solidFill>
                <a:latin typeface="+mn-lt"/>
                <a:ea typeface="+mn-ea"/>
                <a:cs typeface="+mn-cs"/>
              </a:defRPr>
            </a:lvl9pPr>
          </a:lstStyle>
          <a:p>
            <a:pPr algn="ctr"/>
            <a:endParaRPr lang="en-US" sz="1800"/>
          </a:p>
        </p:txBody>
      </p:sp>
      <p:sp>
        <p:nvSpPr>
          <p:cNvPr id="11" name="Rectangle 10"/>
          <p:cNvSpPr/>
          <p:nvPr/>
        </p:nvSpPr>
        <p:spPr>
          <a:xfrm>
            <a:off x="665329" y="3951330"/>
            <a:ext cx="836769" cy="1551643"/>
          </a:xfrm>
          <a:prstGeom prst="rect">
            <a:avLst/>
          </a:prstGeom>
          <a:noFill/>
          <a:effectLst>
            <a:outerShdw blurRad="50800" dist="38100" dir="10800000" algn="r" rotWithShape="0">
              <a:prstClr val="black">
                <a:alpha val="40000"/>
              </a:prstClr>
            </a:outerShdw>
          </a:effectLst>
        </p:spPr>
        <p:txBody>
          <a:bodyPr wrap="none" lIns="76200" tIns="38100" rIns="76200" bIns="3810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ro-RO" sz="9583" b="1" dirty="0">
                <a:ln w="0"/>
                <a:solidFill>
                  <a:schemeClr val="bg1"/>
                </a:solidFill>
                <a:latin typeface="Arial" panose="020B0604020202020204" pitchFamily="34" charset="0"/>
                <a:ea typeface="Tahoma" panose="020B0604030504040204" pitchFamily="34" charset="0"/>
                <a:cs typeface="Arial" panose="020B0604020202020204" pitchFamily="34" charset="0"/>
              </a:rPr>
              <a:t>7</a:t>
            </a:r>
            <a:endParaRPr lang="en-US" sz="9583" b="1" dirty="0">
              <a:ln w="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2" name="TextBox 17"/>
          <p:cNvSpPr txBox="1"/>
          <p:nvPr/>
        </p:nvSpPr>
        <p:spPr>
          <a:xfrm>
            <a:off x="1305148" y="3628655"/>
            <a:ext cx="8950960" cy="2308324"/>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1200" dirty="0">
                <a:latin typeface="Times New Roman" panose="02020603050405020304" pitchFamily="18" charset="0"/>
                <a:cs typeface="Times New Roman" panose="02020603050405020304" pitchFamily="18" charset="0"/>
              </a:rPr>
              <a:t>Pentru Activitatea 7:</a:t>
            </a:r>
          </a:p>
          <a:p>
            <a:r>
              <a:rPr lang="ro-RO" sz="1200" dirty="0">
                <a:latin typeface="Times New Roman" panose="02020603050405020304" pitchFamily="18" charset="0"/>
                <a:cs typeface="Times New Roman" panose="02020603050405020304" pitchFamily="18" charset="0"/>
              </a:rPr>
              <a:t> - </a:t>
            </a:r>
            <a:r>
              <a:rPr lang="ro-RO" sz="1200" dirty="0" err="1">
                <a:latin typeface="Times New Roman" panose="02020603050405020304" pitchFamily="18" charset="0"/>
                <a:cs typeface="Times New Roman" panose="02020603050405020304" pitchFamily="18" charset="0"/>
              </a:rPr>
              <a:t>Dificultăţi</a:t>
            </a:r>
            <a:r>
              <a:rPr lang="ro-RO" sz="1200" dirty="0">
                <a:latin typeface="Times New Roman" panose="02020603050405020304" pitchFamily="18" charset="0"/>
                <a:cs typeface="Times New Roman" panose="02020603050405020304" pitchFamily="18" charset="0"/>
              </a:rPr>
              <a:t> în realizarea cu succes a </a:t>
            </a:r>
            <a:r>
              <a:rPr lang="ro-RO" sz="1200" dirty="0" err="1">
                <a:latin typeface="Times New Roman" panose="02020603050405020304" pitchFamily="18" charset="0"/>
                <a:cs typeface="Times New Roman" panose="02020603050405020304" pitchFamily="18" charset="0"/>
              </a:rPr>
              <a:t>activităţilor</a:t>
            </a:r>
            <a:r>
              <a:rPr lang="ro-RO" sz="1200" dirty="0">
                <a:latin typeface="Times New Roman" panose="02020603050405020304" pitchFamily="18" charset="0"/>
                <a:cs typeface="Times New Roman" panose="02020603050405020304" pitchFamily="18" charset="0"/>
              </a:rPr>
              <a:t> proiectului;</a:t>
            </a:r>
          </a:p>
          <a:p>
            <a:r>
              <a:rPr lang="ro-RO" sz="1200" dirty="0">
                <a:latin typeface="Times New Roman" panose="02020603050405020304" pitchFamily="18" charset="0"/>
                <a:cs typeface="Times New Roman" panose="02020603050405020304" pitchFamily="18" charset="0"/>
              </a:rPr>
              <a:t> - Întârzieri datorate derulării procedurilor de </a:t>
            </a:r>
            <a:r>
              <a:rPr lang="ro-RO" sz="1200" dirty="0" err="1">
                <a:latin typeface="Times New Roman" panose="02020603050405020304" pitchFamily="18" charset="0"/>
                <a:cs typeface="Times New Roman" panose="02020603050405020304" pitchFamily="18" charset="0"/>
              </a:rPr>
              <a:t>achiziţie</a:t>
            </a:r>
            <a:r>
              <a:rPr lang="ro-RO" sz="1200" dirty="0">
                <a:latin typeface="Times New Roman" panose="02020603050405020304" pitchFamily="18" charset="0"/>
                <a:cs typeface="Times New Roman" panose="02020603050405020304" pitchFamily="18" charset="0"/>
              </a:rPr>
              <a:t> publică în vederea </a:t>
            </a:r>
            <a:r>
              <a:rPr lang="ro-RO" sz="1200" dirty="0" err="1">
                <a:latin typeface="Times New Roman" panose="02020603050405020304" pitchFamily="18" charset="0"/>
                <a:cs typeface="Times New Roman" panose="02020603050405020304" pitchFamily="18" charset="0"/>
              </a:rPr>
              <a:t>achiziţionării</a:t>
            </a:r>
            <a:r>
              <a:rPr lang="ro-RO" sz="1200" dirty="0">
                <a:latin typeface="Times New Roman" panose="02020603050405020304" pitchFamily="18" charset="0"/>
                <a:cs typeface="Times New Roman" panose="02020603050405020304" pitchFamily="18" charset="0"/>
              </a:rPr>
              <a:t> de bunuri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servicii necesare proiectului.</a:t>
            </a:r>
          </a:p>
          <a:p>
            <a:r>
              <a:rPr lang="ro-RO" sz="1200" b="1" i="1" dirty="0">
                <a:latin typeface="Times New Roman" panose="02020603050405020304" pitchFamily="18" charset="0"/>
                <a:cs typeface="Times New Roman" panose="02020603050405020304" pitchFamily="18" charset="0"/>
              </a:rPr>
              <a:t>Conjugarea eforturilor echipei de management de a stabili o comunicare transparentă </a:t>
            </a:r>
            <a:r>
              <a:rPr lang="ro-RO" sz="1200" b="1" i="1" dirty="0" err="1">
                <a:latin typeface="Times New Roman" panose="02020603050405020304" pitchFamily="18" charset="0"/>
                <a:cs typeface="Times New Roman" panose="02020603050405020304" pitchFamily="18" charset="0"/>
              </a:rPr>
              <a:t>şi</a:t>
            </a:r>
            <a:r>
              <a:rPr lang="ro-RO" sz="1200" b="1" i="1" dirty="0">
                <a:latin typeface="Times New Roman" panose="02020603050405020304" pitchFamily="18" charset="0"/>
                <a:cs typeface="Times New Roman" panose="02020603050405020304" pitchFamily="18" charset="0"/>
              </a:rPr>
              <a:t> activă în vederea derulării </a:t>
            </a:r>
            <a:r>
              <a:rPr lang="ro-RO" sz="1200" b="1" i="1" dirty="0" err="1">
                <a:latin typeface="Times New Roman" panose="02020603050405020304" pitchFamily="18" charset="0"/>
                <a:cs typeface="Times New Roman" panose="02020603050405020304" pitchFamily="18" charset="0"/>
              </a:rPr>
              <a:t>activităţilor</a:t>
            </a:r>
            <a:r>
              <a:rPr lang="ro-RO" sz="1200" b="1" i="1" dirty="0">
                <a:latin typeface="Times New Roman" panose="02020603050405020304" pitchFamily="18" charset="0"/>
                <a:cs typeface="Times New Roman" panose="02020603050405020304" pitchFamily="18" charset="0"/>
              </a:rPr>
              <a:t> proiectului </a:t>
            </a:r>
            <a:r>
              <a:rPr lang="ro-RO" sz="1200" b="1" i="1" dirty="0" err="1">
                <a:latin typeface="Times New Roman" panose="02020603050405020304" pitchFamily="18" charset="0"/>
                <a:cs typeface="Times New Roman" panose="02020603050405020304" pitchFamily="18" charset="0"/>
              </a:rPr>
              <a:t>şi</a:t>
            </a:r>
            <a:r>
              <a:rPr lang="ro-RO" sz="1200" b="1" i="1" dirty="0">
                <a:latin typeface="Times New Roman" panose="02020603050405020304" pitchFamily="18" charset="0"/>
                <a:cs typeface="Times New Roman" panose="02020603050405020304" pitchFamily="18" charset="0"/>
              </a:rPr>
              <a:t> ducerea la îndeplinire a contractului de </a:t>
            </a:r>
            <a:r>
              <a:rPr lang="ro-RO" sz="1200" b="1" i="1" dirty="0" err="1">
                <a:latin typeface="Times New Roman" panose="02020603050405020304" pitchFamily="18" charset="0"/>
                <a:cs typeface="Times New Roman" panose="02020603050405020304" pitchFamily="18" charset="0"/>
              </a:rPr>
              <a:t>finanţare</a:t>
            </a:r>
            <a:r>
              <a:rPr lang="ro-RO" sz="1200" b="1" i="1" dirty="0">
                <a:latin typeface="Times New Roman" panose="02020603050405020304" pitchFamily="18" charset="0"/>
                <a:cs typeface="Times New Roman" panose="02020603050405020304" pitchFamily="18" charset="0"/>
              </a:rPr>
              <a:t>.</a:t>
            </a:r>
          </a:p>
          <a:p>
            <a:endParaRPr lang="ro-RO" sz="1200" b="1" dirty="0">
              <a:latin typeface="Times New Roman" panose="02020603050405020304" pitchFamily="18" charset="0"/>
              <a:cs typeface="Times New Roman" panose="02020603050405020304" pitchFamily="18" charset="0"/>
            </a:endParaRPr>
          </a:p>
          <a:p>
            <a:r>
              <a:rPr lang="ro-RO" sz="1200" dirty="0">
                <a:latin typeface="Times New Roman" panose="02020603050405020304" pitchFamily="18" charset="0"/>
                <a:cs typeface="Times New Roman" panose="02020603050405020304" pitchFamily="18" charset="0"/>
              </a:rPr>
              <a:t>- Calitatea scăzută a serviciilor prestate de un operator economic cu impact asupra rezultatelor estimate ale proiectului.</a:t>
            </a:r>
          </a:p>
          <a:p>
            <a:r>
              <a:rPr lang="ro-RO" sz="1200" b="1" i="1" dirty="0">
                <a:latin typeface="Times New Roman" panose="02020603050405020304" pitchFamily="18" charset="0"/>
                <a:cs typeface="Times New Roman" panose="02020603050405020304" pitchFamily="18" charset="0"/>
              </a:rPr>
              <a:t>Toate procedurile vor fi lansate în primele luni de implementare a proiectului, pentru a se preveni întârzierile datorate eventualelor </a:t>
            </a:r>
            <a:r>
              <a:rPr lang="ro-RO" sz="1200" b="1" i="1" dirty="0" err="1">
                <a:latin typeface="Times New Roman" panose="02020603050405020304" pitchFamily="18" charset="0"/>
                <a:cs typeface="Times New Roman" panose="02020603050405020304" pitchFamily="18" charset="0"/>
              </a:rPr>
              <a:t>contestaţii</a:t>
            </a:r>
            <a:r>
              <a:rPr lang="ro-RO" sz="1200" b="1" i="1" dirty="0">
                <a:latin typeface="Times New Roman" panose="02020603050405020304" pitchFamily="18" charset="0"/>
                <a:cs typeface="Times New Roman" panose="02020603050405020304" pitchFamily="18" charset="0"/>
              </a:rPr>
              <a:t> introduse de operatorii economici care ar putea conduce la întârzieri în derularea </a:t>
            </a:r>
            <a:r>
              <a:rPr lang="ro-RO" sz="1200" b="1" i="1" dirty="0" err="1">
                <a:latin typeface="Times New Roman" panose="02020603050405020304" pitchFamily="18" charset="0"/>
                <a:cs typeface="Times New Roman" panose="02020603050405020304" pitchFamily="18" charset="0"/>
              </a:rPr>
              <a:t>activităţilor</a:t>
            </a:r>
            <a:r>
              <a:rPr lang="ro-RO" sz="1200" b="1" i="1" dirty="0">
                <a:latin typeface="Times New Roman" panose="02020603050405020304" pitchFamily="18" charset="0"/>
                <a:cs typeface="Times New Roman" panose="02020603050405020304" pitchFamily="18" charset="0"/>
              </a:rPr>
              <a:t> proiectului. Contractele încheiate cu </a:t>
            </a:r>
            <a:r>
              <a:rPr lang="ro-RO" sz="1200" b="1" i="1" dirty="0" err="1">
                <a:latin typeface="Times New Roman" panose="02020603050405020304" pitchFamily="18" charset="0"/>
                <a:cs typeface="Times New Roman" panose="02020603050405020304" pitchFamily="18" charset="0"/>
              </a:rPr>
              <a:t>toţi</a:t>
            </a:r>
            <a:r>
              <a:rPr lang="ro-RO" sz="1200" b="1" i="1" dirty="0">
                <a:latin typeface="Times New Roman" panose="02020603050405020304" pitchFamily="18" charset="0"/>
                <a:cs typeface="Times New Roman" panose="02020603050405020304" pitchFamily="18" charset="0"/>
              </a:rPr>
              <a:t> operatorii economici vor </a:t>
            </a:r>
            <a:r>
              <a:rPr lang="ro-RO" sz="1200" b="1" i="1" dirty="0" err="1">
                <a:latin typeface="Times New Roman" panose="02020603050405020304" pitchFamily="18" charset="0"/>
                <a:cs typeface="Times New Roman" panose="02020603050405020304" pitchFamily="18" charset="0"/>
              </a:rPr>
              <a:t>conţine</a:t>
            </a:r>
            <a:r>
              <a:rPr lang="ro-RO" sz="1200" b="1" i="1" dirty="0">
                <a:latin typeface="Times New Roman" panose="02020603050405020304" pitchFamily="18" charset="0"/>
                <a:cs typeface="Times New Roman" panose="02020603050405020304" pitchFamily="18" charset="0"/>
              </a:rPr>
              <a:t> clauze dure în caz de neîndeplinire a contractului de către acesta din urmă, precum </a:t>
            </a:r>
            <a:r>
              <a:rPr lang="ro-RO" sz="1200" b="1" i="1" dirty="0" err="1">
                <a:latin typeface="Times New Roman" panose="02020603050405020304" pitchFamily="18" charset="0"/>
                <a:cs typeface="Times New Roman" panose="02020603050405020304" pitchFamily="18" charset="0"/>
              </a:rPr>
              <a:t>şi</a:t>
            </a:r>
            <a:r>
              <a:rPr lang="ro-RO" sz="1200" b="1" i="1" dirty="0">
                <a:latin typeface="Times New Roman" panose="02020603050405020304" pitchFamily="18" charset="0"/>
                <a:cs typeface="Times New Roman" panose="02020603050405020304" pitchFamily="18" charset="0"/>
              </a:rPr>
              <a:t> în caz de </a:t>
            </a:r>
            <a:r>
              <a:rPr lang="ro-RO" sz="1200" b="1" i="1" dirty="0" err="1">
                <a:latin typeface="Times New Roman" panose="02020603050405020304" pitchFamily="18" charset="0"/>
                <a:cs typeface="Times New Roman" panose="02020603050405020304" pitchFamily="18" charset="0"/>
              </a:rPr>
              <a:t>denunţare</a:t>
            </a:r>
            <a:r>
              <a:rPr lang="ro-RO" sz="1200" b="1" i="1" dirty="0">
                <a:latin typeface="Times New Roman" panose="02020603050405020304" pitchFamily="18" charset="0"/>
                <a:cs typeface="Times New Roman" panose="02020603050405020304" pitchFamily="18" charset="0"/>
              </a:rPr>
              <a:t> unilaterală din partea operatorului economic, pentru ca astfel operatorii economici să dea dovadă de seriozitate în implementarea </a:t>
            </a:r>
            <a:r>
              <a:rPr lang="ro-RO" sz="1200" b="1" i="1" dirty="0" err="1">
                <a:latin typeface="Times New Roman" panose="02020603050405020304" pitchFamily="18" charset="0"/>
                <a:cs typeface="Times New Roman" panose="02020603050405020304" pitchFamily="18" charset="0"/>
              </a:rPr>
              <a:t>activităţilor</a:t>
            </a:r>
            <a:r>
              <a:rPr lang="ro-RO" sz="1200" b="1" i="1" dirty="0">
                <a:latin typeface="Times New Roman" panose="02020603050405020304" pitchFamily="18" charset="0"/>
                <a:cs typeface="Times New Roman" panose="02020603050405020304" pitchFamily="18" charset="0"/>
              </a:rPr>
              <a:t> </a:t>
            </a:r>
            <a:r>
              <a:rPr lang="ro-RO" sz="1200" b="1" i="1" dirty="0" err="1">
                <a:latin typeface="Times New Roman" panose="02020603050405020304" pitchFamily="18" charset="0"/>
                <a:cs typeface="Times New Roman" panose="02020603050405020304" pitchFamily="18" charset="0"/>
              </a:rPr>
              <a:t>şi</a:t>
            </a:r>
            <a:r>
              <a:rPr lang="ro-RO" sz="1200" b="1" i="1" dirty="0">
                <a:latin typeface="Times New Roman" panose="02020603050405020304" pitchFamily="18" charset="0"/>
                <a:cs typeface="Times New Roman" panose="02020603050405020304" pitchFamily="18" charset="0"/>
              </a:rPr>
              <a:t> ducerea la îndeplinire a contractelor.</a:t>
            </a:r>
            <a:endParaRPr lang="ro-RO" sz="1200" b="1" dirty="0">
              <a:latin typeface="Times New Roman" panose="02020603050405020304" pitchFamily="18" charset="0"/>
              <a:cs typeface="Times New Roman" panose="02020603050405020304" pitchFamily="18" charset="0"/>
            </a:endParaRPr>
          </a:p>
        </p:txBody>
      </p:sp>
      <p:sp>
        <p:nvSpPr>
          <p:cNvPr id="18" name="TextBox 24">
            <a:extLst>
              <a:ext uri="{FF2B5EF4-FFF2-40B4-BE49-F238E27FC236}">
                <a16:creationId xmlns:a16="http://schemas.microsoft.com/office/drawing/2014/main" id="{9A62D4C3-6978-4E06-AE97-11824A136CF6}"/>
              </a:ext>
            </a:extLst>
          </p:cNvPr>
          <p:cNvSpPr txBox="1"/>
          <p:nvPr/>
        </p:nvSpPr>
        <p:spPr>
          <a:xfrm>
            <a:off x="1719743" y="373498"/>
            <a:ext cx="8892239" cy="523220"/>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ro-RO" sz="2800" b="1" dirty="0">
                <a:latin typeface="Times New Roman" panose="02020603050405020304" pitchFamily="18" charset="0"/>
                <a:cs typeface="Times New Roman" panose="02020603050405020304" pitchFamily="18" charset="0"/>
              </a:rPr>
              <a:t>Riscuri identificat și măsuri de atenuare a riscurilor</a:t>
            </a:r>
          </a:p>
        </p:txBody>
      </p:sp>
    </p:spTree>
    <p:extLst>
      <p:ext uri="{BB962C8B-B14F-4D97-AF65-F5344CB8AC3E}">
        <p14:creationId xmlns:p14="http://schemas.microsoft.com/office/powerpoint/2010/main" val="221380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7FC8478-02A9-824B-B6D5-7FFD261B089B}"/>
              </a:ext>
            </a:extLst>
          </p:cNvPr>
          <p:cNvSpPr/>
          <p:nvPr/>
        </p:nvSpPr>
        <p:spPr>
          <a:xfrm rot="10800000">
            <a:off x="419964" y="3800939"/>
            <a:ext cx="197332" cy="163490"/>
          </a:xfrm>
          <a:prstGeom prst="rtTriangle">
            <a:avLst/>
          </a:prstGeom>
          <a:gradFill flip="none" rotWithShape="1">
            <a:gsLst>
              <a:gs pos="0">
                <a:srgbClr val="89AD05">
                  <a:shade val="30000"/>
                  <a:satMod val="115000"/>
                </a:srgbClr>
              </a:gs>
              <a:gs pos="50000">
                <a:srgbClr val="89AD05">
                  <a:shade val="67500"/>
                  <a:satMod val="115000"/>
                </a:srgbClr>
              </a:gs>
              <a:gs pos="100000">
                <a:srgbClr val="89AD0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black"/>
              </a:solidFill>
              <a:latin typeface="Calibri" panose="020F0502020204030204"/>
            </a:endParaRPr>
          </a:p>
        </p:txBody>
      </p:sp>
      <p:sp>
        <p:nvSpPr>
          <p:cNvPr id="4" name="Right Triangle 3">
            <a:extLst>
              <a:ext uri="{FF2B5EF4-FFF2-40B4-BE49-F238E27FC236}">
                <a16:creationId xmlns:a16="http://schemas.microsoft.com/office/drawing/2014/main" id="{89EEB662-E325-0645-8C9D-C5829C5D36CD}"/>
              </a:ext>
            </a:extLst>
          </p:cNvPr>
          <p:cNvSpPr/>
          <p:nvPr/>
        </p:nvSpPr>
        <p:spPr>
          <a:xfrm rot="10800000">
            <a:off x="422364" y="2806935"/>
            <a:ext cx="197332" cy="163490"/>
          </a:xfrm>
          <a:prstGeom prst="rtTriangle">
            <a:avLst/>
          </a:prstGeom>
          <a:gradFill flip="none" rotWithShape="1">
            <a:gsLst>
              <a:gs pos="0">
                <a:srgbClr val="198A49">
                  <a:shade val="30000"/>
                  <a:satMod val="115000"/>
                </a:srgbClr>
              </a:gs>
              <a:gs pos="50000">
                <a:srgbClr val="198A49">
                  <a:shade val="67500"/>
                  <a:satMod val="115000"/>
                </a:srgbClr>
              </a:gs>
              <a:gs pos="100000">
                <a:srgbClr val="198A4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black"/>
              </a:solidFill>
              <a:latin typeface="Calibri" panose="020F0502020204030204"/>
            </a:endParaRPr>
          </a:p>
        </p:txBody>
      </p:sp>
      <p:sp>
        <p:nvSpPr>
          <p:cNvPr id="5" name="Right Triangle 4">
            <a:extLst>
              <a:ext uri="{FF2B5EF4-FFF2-40B4-BE49-F238E27FC236}">
                <a16:creationId xmlns:a16="http://schemas.microsoft.com/office/drawing/2014/main" id="{D549ACB3-812D-4241-A2B4-A72D43943D50}"/>
              </a:ext>
            </a:extLst>
          </p:cNvPr>
          <p:cNvSpPr/>
          <p:nvPr/>
        </p:nvSpPr>
        <p:spPr>
          <a:xfrm rot="10800000">
            <a:off x="407419" y="5758684"/>
            <a:ext cx="197332" cy="163490"/>
          </a:xfrm>
          <a:prstGeom prst="rtTriangle">
            <a:avLst/>
          </a:prstGeom>
          <a:gradFill flip="none" rotWithShape="1">
            <a:gsLst>
              <a:gs pos="0">
                <a:srgbClr val="C41D15">
                  <a:shade val="30000"/>
                  <a:satMod val="115000"/>
                </a:srgbClr>
              </a:gs>
              <a:gs pos="50000">
                <a:srgbClr val="C41D15">
                  <a:shade val="67500"/>
                  <a:satMod val="115000"/>
                </a:srgbClr>
              </a:gs>
              <a:gs pos="100000">
                <a:srgbClr val="C41D1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black"/>
              </a:solidFill>
              <a:latin typeface="Calibri" panose="020F0502020204030204"/>
            </a:endParaRPr>
          </a:p>
        </p:txBody>
      </p:sp>
      <p:sp>
        <p:nvSpPr>
          <p:cNvPr id="6" name="Right Triangle 5">
            <a:extLst>
              <a:ext uri="{FF2B5EF4-FFF2-40B4-BE49-F238E27FC236}">
                <a16:creationId xmlns:a16="http://schemas.microsoft.com/office/drawing/2014/main" id="{26822F5B-B7D1-E74D-B65D-C31E60B9B811}"/>
              </a:ext>
            </a:extLst>
          </p:cNvPr>
          <p:cNvSpPr/>
          <p:nvPr/>
        </p:nvSpPr>
        <p:spPr>
          <a:xfrm rot="10800000">
            <a:off x="422364" y="4771815"/>
            <a:ext cx="197332" cy="163490"/>
          </a:xfrm>
          <a:prstGeom prst="rtTriangle">
            <a:avLst/>
          </a:prstGeom>
          <a:gradFill flip="none" rotWithShape="1">
            <a:gsLst>
              <a:gs pos="0">
                <a:srgbClr val="037881">
                  <a:shade val="30000"/>
                  <a:satMod val="115000"/>
                </a:srgbClr>
              </a:gs>
              <a:gs pos="50000">
                <a:srgbClr val="037881">
                  <a:shade val="67500"/>
                  <a:satMod val="115000"/>
                </a:srgbClr>
              </a:gs>
              <a:gs pos="100000">
                <a:srgbClr val="0378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black"/>
              </a:solidFill>
              <a:latin typeface="Calibri" panose="020F0502020204030204"/>
            </a:endParaRPr>
          </a:p>
        </p:txBody>
      </p:sp>
      <p:grpSp>
        <p:nvGrpSpPr>
          <p:cNvPr id="7" name="Group 6">
            <a:extLst>
              <a:ext uri="{FF2B5EF4-FFF2-40B4-BE49-F238E27FC236}">
                <a16:creationId xmlns:a16="http://schemas.microsoft.com/office/drawing/2014/main" id="{21E76F5D-6173-364F-B8A8-4B79BA29C2CD}"/>
              </a:ext>
            </a:extLst>
          </p:cNvPr>
          <p:cNvGrpSpPr/>
          <p:nvPr/>
        </p:nvGrpSpPr>
        <p:grpSpPr>
          <a:xfrm>
            <a:off x="539489" y="1273922"/>
            <a:ext cx="873371" cy="5584078"/>
            <a:chOff x="7637507" y="1421845"/>
            <a:chExt cx="651281" cy="3810660"/>
          </a:xfrm>
          <a:effectLst/>
        </p:grpSpPr>
        <p:grpSp>
          <p:nvGrpSpPr>
            <p:cNvPr id="8" name="Group 7">
              <a:extLst>
                <a:ext uri="{FF2B5EF4-FFF2-40B4-BE49-F238E27FC236}">
                  <a16:creationId xmlns:a16="http://schemas.microsoft.com/office/drawing/2014/main" id="{83D3465D-8824-4E46-AE22-17A7FF161201}"/>
                </a:ext>
              </a:extLst>
            </p:cNvPr>
            <p:cNvGrpSpPr/>
            <p:nvPr/>
          </p:nvGrpSpPr>
          <p:grpSpPr>
            <a:xfrm>
              <a:off x="7655506" y="2808678"/>
              <a:ext cx="607331" cy="2423827"/>
              <a:chOff x="2700879" y="1478500"/>
              <a:chExt cx="482093" cy="1843943"/>
            </a:xfrm>
          </p:grpSpPr>
          <p:sp>
            <p:nvSpPr>
              <p:cNvPr id="33" name="Freeform 66">
                <a:extLst>
                  <a:ext uri="{FF2B5EF4-FFF2-40B4-BE49-F238E27FC236}">
                    <a16:creationId xmlns:a16="http://schemas.microsoft.com/office/drawing/2014/main" id="{0122689E-3334-5E47-9890-7F5161280C31}"/>
                  </a:ext>
                </a:extLst>
              </p:cNvPr>
              <p:cNvSpPr/>
              <p:nvPr/>
            </p:nvSpPr>
            <p:spPr>
              <a:xfrm flipV="1">
                <a:off x="2700879" y="1478500"/>
                <a:ext cx="482093" cy="1834742"/>
              </a:xfrm>
              <a:custGeom>
                <a:avLst/>
                <a:gdLst>
                  <a:gd name="connsiteX0" fmla="*/ 0 w 940813"/>
                  <a:gd name="connsiteY0" fmla="*/ 3496036 h 3496036"/>
                  <a:gd name="connsiteX1" fmla="*/ 940535 w 940813"/>
                  <a:gd name="connsiteY1" fmla="*/ 3496036 h 3496036"/>
                  <a:gd name="connsiteX2" fmla="*/ 940535 w 940813"/>
                  <a:gd name="connsiteY2" fmla="*/ 887080 h 3496036"/>
                  <a:gd name="connsiteX3" fmla="*/ 940813 w 940813"/>
                  <a:gd name="connsiteY3" fmla="*/ 887080 h 3496036"/>
                  <a:gd name="connsiteX4" fmla="*/ 470407 w 940813"/>
                  <a:gd name="connsiteY4" fmla="*/ 0 h 3496036"/>
                  <a:gd name="connsiteX5" fmla="*/ 139 w 940813"/>
                  <a:gd name="connsiteY5" fmla="*/ 886818 h 3496036"/>
                  <a:gd name="connsiteX6" fmla="*/ 0 w 940813"/>
                  <a:gd name="connsiteY6" fmla="*/ 886818 h 3496036"/>
                  <a:gd name="connsiteX7" fmla="*/ 0 w 940813"/>
                  <a:gd name="connsiteY7" fmla="*/ 887080 h 34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813" h="3496036">
                    <a:moveTo>
                      <a:pt x="0" y="3496036"/>
                    </a:moveTo>
                    <a:lnTo>
                      <a:pt x="940535" y="3496036"/>
                    </a:lnTo>
                    <a:lnTo>
                      <a:pt x="940535" y="887080"/>
                    </a:lnTo>
                    <a:lnTo>
                      <a:pt x="940813" y="887080"/>
                    </a:lnTo>
                    <a:lnTo>
                      <a:pt x="470407" y="0"/>
                    </a:lnTo>
                    <a:lnTo>
                      <a:pt x="139" y="886818"/>
                    </a:lnTo>
                    <a:lnTo>
                      <a:pt x="0" y="886818"/>
                    </a:lnTo>
                    <a:lnTo>
                      <a:pt x="0" y="887080"/>
                    </a:lnTo>
                    <a:close/>
                  </a:path>
                </a:pathLst>
              </a:custGeom>
              <a:gradFill flip="none" rotWithShape="1">
                <a:gsLst>
                  <a:gs pos="0">
                    <a:srgbClr val="FDE2C5"/>
                  </a:gs>
                  <a:gs pos="57000">
                    <a:srgbClr val="E8A374"/>
                  </a:gs>
                  <a:gs pos="94631">
                    <a:srgbClr val="F1BF99"/>
                  </a:gs>
                  <a:gs pos="73000">
                    <a:srgbClr val="C37E4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34" name="Freeform 67">
                <a:extLst>
                  <a:ext uri="{FF2B5EF4-FFF2-40B4-BE49-F238E27FC236}">
                    <a16:creationId xmlns:a16="http://schemas.microsoft.com/office/drawing/2014/main" id="{9B91130F-07D0-5248-97E4-BB2784B019A5}"/>
                  </a:ext>
                </a:extLst>
              </p:cNvPr>
              <p:cNvSpPr/>
              <p:nvPr/>
            </p:nvSpPr>
            <p:spPr>
              <a:xfrm>
                <a:off x="2873754" y="3173373"/>
                <a:ext cx="109461" cy="116951"/>
              </a:xfrm>
              <a:custGeom>
                <a:avLst/>
                <a:gdLst>
                  <a:gd name="connsiteX0" fmla="*/ 0 w 206467"/>
                  <a:gd name="connsiteY0" fmla="*/ 0 h 177143"/>
                  <a:gd name="connsiteX1" fmla="*/ 206467 w 206467"/>
                  <a:gd name="connsiteY1" fmla="*/ 177143 h 177143"/>
                  <a:gd name="connsiteX2" fmla="*/ 206467 w 206467"/>
                  <a:gd name="connsiteY2" fmla="*/ 177143 h 177143"/>
                  <a:gd name="connsiteX3" fmla="*/ 0 w 206467"/>
                  <a:gd name="connsiteY3" fmla="*/ 0 h 177143"/>
                  <a:gd name="connsiteX4" fmla="*/ 0 w 206467"/>
                  <a:gd name="connsiteY4" fmla="*/ 0 h 17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67" h="177143">
                    <a:moveTo>
                      <a:pt x="0" y="0"/>
                    </a:moveTo>
                    <a:lnTo>
                      <a:pt x="206467" y="177143"/>
                    </a:lnTo>
                    <a:lnTo>
                      <a:pt x="206467" y="177143"/>
                    </a:lnTo>
                    <a:lnTo>
                      <a:pt x="0" y="0"/>
                    </a:lnTo>
                    <a:lnTo>
                      <a:pt x="0" y="0"/>
                    </a:lnTo>
                    <a:close/>
                  </a:path>
                </a:pathLst>
              </a:custGeom>
              <a:gradFill flip="none" rotWithShape="1">
                <a:gsLst>
                  <a:gs pos="0">
                    <a:srgbClr val="866CAF"/>
                  </a:gs>
                  <a:gs pos="100000">
                    <a:srgbClr val="9B89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35" name="Freeform 71">
                <a:extLst>
                  <a:ext uri="{FF2B5EF4-FFF2-40B4-BE49-F238E27FC236}">
                    <a16:creationId xmlns:a16="http://schemas.microsoft.com/office/drawing/2014/main" id="{C9F6AED8-A254-074D-9D9E-2025F70DA5D5}"/>
                  </a:ext>
                </a:extLst>
              </p:cNvPr>
              <p:cNvSpPr/>
              <p:nvPr/>
            </p:nvSpPr>
            <p:spPr>
              <a:xfrm flipV="1">
                <a:off x="2861078" y="3166736"/>
                <a:ext cx="156913" cy="155707"/>
              </a:xfrm>
              <a:custGeom>
                <a:avLst/>
                <a:gdLst>
                  <a:gd name="connsiteX0" fmla="*/ 0 w 227006"/>
                  <a:gd name="connsiteY0" fmla="*/ 195768 h 195768"/>
                  <a:gd name="connsiteX1" fmla="*/ 227006 w 227006"/>
                  <a:gd name="connsiteY1" fmla="*/ 195768 h 195768"/>
                  <a:gd name="connsiteX2" fmla="*/ 113503 w 227006"/>
                  <a:gd name="connsiteY2" fmla="*/ 0 h 195768"/>
                </a:gdLst>
                <a:ahLst/>
                <a:cxnLst>
                  <a:cxn ang="0">
                    <a:pos x="connsiteX0" y="connsiteY0"/>
                  </a:cxn>
                  <a:cxn ang="0">
                    <a:pos x="connsiteX1" y="connsiteY1"/>
                  </a:cxn>
                  <a:cxn ang="0">
                    <a:pos x="connsiteX2" y="connsiteY2"/>
                  </a:cxn>
                </a:cxnLst>
                <a:rect l="l" t="t" r="r" b="b"/>
                <a:pathLst>
                  <a:path w="227006" h="195768">
                    <a:moveTo>
                      <a:pt x="0" y="195768"/>
                    </a:moveTo>
                    <a:lnTo>
                      <a:pt x="227006" y="195768"/>
                    </a:lnTo>
                    <a:lnTo>
                      <a:pt x="113503" y="0"/>
                    </a:lnTo>
                    <a:close/>
                  </a:path>
                </a:pathLst>
              </a:custGeom>
              <a:gradFill flip="none" rotWithShape="1">
                <a:gsLst>
                  <a:gs pos="77000">
                    <a:schemeClr val="tx1"/>
                  </a:gs>
                  <a:gs pos="49000">
                    <a:schemeClr val="tx1">
                      <a:lumMod val="75000"/>
                      <a:lumOff val="25000"/>
                    </a:schemeClr>
                  </a:gs>
                  <a:gs pos="18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grpSp>
        <p:grpSp>
          <p:nvGrpSpPr>
            <p:cNvPr id="9" name="Group 8">
              <a:extLst>
                <a:ext uri="{FF2B5EF4-FFF2-40B4-BE49-F238E27FC236}">
                  <a16:creationId xmlns:a16="http://schemas.microsoft.com/office/drawing/2014/main" id="{38ACF796-EF77-E64D-97ED-353F96EE7E9B}"/>
                </a:ext>
              </a:extLst>
            </p:cNvPr>
            <p:cNvGrpSpPr/>
            <p:nvPr/>
          </p:nvGrpSpPr>
          <p:grpSpPr>
            <a:xfrm flipH="1">
              <a:off x="7654600" y="2180364"/>
              <a:ext cx="609948" cy="2442293"/>
              <a:chOff x="3835539" y="-680458"/>
              <a:chExt cx="499930" cy="6163946"/>
            </a:xfrm>
          </p:grpSpPr>
          <p:grpSp>
            <p:nvGrpSpPr>
              <p:cNvPr id="25" name="Group 24">
                <a:extLst>
                  <a:ext uri="{FF2B5EF4-FFF2-40B4-BE49-F238E27FC236}">
                    <a16:creationId xmlns:a16="http://schemas.microsoft.com/office/drawing/2014/main" id="{9B7C927D-9203-7E47-BCB9-D9A552C827DB}"/>
                  </a:ext>
                </a:extLst>
              </p:cNvPr>
              <p:cNvGrpSpPr/>
              <p:nvPr/>
            </p:nvGrpSpPr>
            <p:grpSpPr>
              <a:xfrm>
                <a:off x="3835539" y="4084854"/>
                <a:ext cx="499930" cy="1398634"/>
                <a:chOff x="2689204" y="1450752"/>
                <a:chExt cx="499930" cy="1398634"/>
              </a:xfrm>
            </p:grpSpPr>
            <p:sp>
              <p:nvSpPr>
                <p:cNvPr id="30" name="Freeform 68">
                  <a:extLst>
                    <a:ext uri="{FF2B5EF4-FFF2-40B4-BE49-F238E27FC236}">
                      <a16:creationId xmlns:a16="http://schemas.microsoft.com/office/drawing/2014/main" id="{9526E44F-0F2A-E545-878D-C4492C90D14C}"/>
                    </a:ext>
                  </a:extLst>
                </p:cNvPr>
                <p:cNvSpPr/>
                <p:nvPr/>
              </p:nvSpPr>
              <p:spPr>
                <a:xfrm>
                  <a:off x="2821221" y="1450752"/>
                  <a:ext cx="241840" cy="1364199"/>
                </a:xfrm>
                <a:custGeom>
                  <a:avLst/>
                  <a:gdLst>
                    <a:gd name="connsiteX0" fmla="*/ 0 w 451189"/>
                    <a:gd name="connsiteY0" fmla="*/ 0 h 2225348"/>
                    <a:gd name="connsiteX1" fmla="*/ 451189 w 451189"/>
                    <a:gd name="connsiteY1" fmla="*/ 0 h 2225348"/>
                    <a:gd name="connsiteX2" fmla="*/ 451189 w 451189"/>
                    <a:gd name="connsiteY2" fmla="*/ 2038397 h 2225348"/>
                    <a:gd name="connsiteX3" fmla="*/ 447870 w 451189"/>
                    <a:gd name="connsiteY3" fmla="*/ 2035549 h 2225348"/>
                    <a:gd name="connsiteX4" fmla="*/ 226652 w 451189"/>
                    <a:gd name="connsiteY4" fmla="*/ 2225348 h 2225348"/>
                    <a:gd name="connsiteX5" fmla="*/ 206467 w 451189"/>
                    <a:gd name="connsiteY5" fmla="*/ 2225348 h 2225348"/>
                    <a:gd name="connsiteX6" fmla="*/ 0 w 451189"/>
                    <a:gd name="connsiteY6" fmla="*/ 2048205 h 2225348"/>
                    <a:gd name="connsiteX7" fmla="*/ 0 w 451189"/>
                    <a:gd name="connsiteY7" fmla="*/ 0 h 222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189" h="2225348">
                      <a:moveTo>
                        <a:pt x="0" y="0"/>
                      </a:moveTo>
                      <a:lnTo>
                        <a:pt x="451189" y="0"/>
                      </a:lnTo>
                      <a:lnTo>
                        <a:pt x="451189" y="2038397"/>
                      </a:lnTo>
                      <a:lnTo>
                        <a:pt x="447870" y="2035549"/>
                      </a:lnTo>
                      <a:lnTo>
                        <a:pt x="226652" y="2225348"/>
                      </a:lnTo>
                      <a:lnTo>
                        <a:pt x="206467" y="2225348"/>
                      </a:lnTo>
                      <a:lnTo>
                        <a:pt x="0" y="2048205"/>
                      </a:lnTo>
                      <a:lnTo>
                        <a:pt x="0" y="0"/>
                      </a:lnTo>
                      <a:close/>
                    </a:path>
                  </a:pathLst>
                </a:custGeom>
                <a:solidFill>
                  <a:srgbClr val="E39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31" name="Freeform 69">
                  <a:extLst>
                    <a:ext uri="{FF2B5EF4-FFF2-40B4-BE49-F238E27FC236}">
                      <a16:creationId xmlns:a16="http://schemas.microsoft.com/office/drawing/2014/main" id="{C879066E-3BBB-D340-9683-BDBF83426AE6}"/>
                    </a:ext>
                  </a:extLst>
                </p:cNvPr>
                <p:cNvSpPr/>
                <p:nvPr/>
              </p:nvSpPr>
              <p:spPr>
                <a:xfrm>
                  <a:off x="2689204" y="1450752"/>
                  <a:ext cx="132017" cy="1398634"/>
                </a:xfrm>
                <a:custGeom>
                  <a:avLst/>
                  <a:gdLst>
                    <a:gd name="connsiteX0" fmla="*/ 0 w 244673"/>
                    <a:gd name="connsiteY0" fmla="*/ 0 h 2118481"/>
                    <a:gd name="connsiteX1" fmla="*/ 244673 w 244673"/>
                    <a:gd name="connsiteY1" fmla="*/ 0 h 2118481"/>
                    <a:gd name="connsiteX2" fmla="*/ 244673 w 244673"/>
                    <a:gd name="connsiteY2" fmla="*/ 1899082 h 2118481"/>
                    <a:gd name="connsiteX3" fmla="*/ 232036 w 244673"/>
                    <a:gd name="connsiteY3" fmla="*/ 1886445 h 2118481"/>
                    <a:gd name="connsiteX4" fmla="*/ 0 w 244673"/>
                    <a:gd name="connsiteY4" fmla="*/ 2118481 h 211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73" h="2118481">
                      <a:moveTo>
                        <a:pt x="0" y="0"/>
                      </a:moveTo>
                      <a:lnTo>
                        <a:pt x="244673" y="0"/>
                      </a:lnTo>
                      <a:lnTo>
                        <a:pt x="244673" y="1899082"/>
                      </a:lnTo>
                      <a:lnTo>
                        <a:pt x="232036" y="1886445"/>
                      </a:lnTo>
                      <a:lnTo>
                        <a:pt x="0" y="2118481"/>
                      </a:lnTo>
                      <a:close/>
                    </a:path>
                  </a:pathLst>
                </a:custGeom>
                <a:solidFill>
                  <a:srgbClr val="FFF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32" name="Freeform 70">
                  <a:extLst>
                    <a:ext uri="{FF2B5EF4-FFF2-40B4-BE49-F238E27FC236}">
                      <a16:creationId xmlns:a16="http://schemas.microsoft.com/office/drawing/2014/main" id="{F95B8F8C-E0B6-F84C-BE68-E0DCD24F855B}"/>
                    </a:ext>
                  </a:extLst>
                </p:cNvPr>
                <p:cNvSpPr/>
                <p:nvPr/>
              </p:nvSpPr>
              <p:spPr>
                <a:xfrm flipH="1">
                  <a:off x="3059417" y="1450752"/>
                  <a:ext cx="129717" cy="1398634"/>
                </a:xfrm>
                <a:custGeom>
                  <a:avLst/>
                  <a:gdLst>
                    <a:gd name="connsiteX0" fmla="*/ 0 w 244673"/>
                    <a:gd name="connsiteY0" fmla="*/ 0 h 2118481"/>
                    <a:gd name="connsiteX1" fmla="*/ 244673 w 244673"/>
                    <a:gd name="connsiteY1" fmla="*/ 0 h 2118481"/>
                    <a:gd name="connsiteX2" fmla="*/ 244673 w 244673"/>
                    <a:gd name="connsiteY2" fmla="*/ 1899082 h 2118481"/>
                    <a:gd name="connsiteX3" fmla="*/ 232036 w 244673"/>
                    <a:gd name="connsiteY3" fmla="*/ 1886445 h 2118481"/>
                    <a:gd name="connsiteX4" fmla="*/ 0 w 244673"/>
                    <a:gd name="connsiteY4" fmla="*/ 2118481 h 211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73" h="2118481">
                      <a:moveTo>
                        <a:pt x="0" y="0"/>
                      </a:moveTo>
                      <a:lnTo>
                        <a:pt x="244673" y="0"/>
                      </a:lnTo>
                      <a:lnTo>
                        <a:pt x="244673" y="1899082"/>
                      </a:lnTo>
                      <a:lnTo>
                        <a:pt x="232036" y="1886445"/>
                      </a:lnTo>
                      <a:lnTo>
                        <a:pt x="0" y="2118481"/>
                      </a:lnTo>
                      <a:close/>
                    </a:path>
                  </a:pathLst>
                </a:custGeom>
                <a:solidFill>
                  <a:srgbClr val="B07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grpSp>
          <p:grpSp>
            <p:nvGrpSpPr>
              <p:cNvPr id="26" name="Group 25">
                <a:extLst>
                  <a:ext uri="{FF2B5EF4-FFF2-40B4-BE49-F238E27FC236}">
                    <a16:creationId xmlns:a16="http://schemas.microsoft.com/office/drawing/2014/main" id="{BAE4ACC4-882C-8142-AB26-041154EEFCB9}"/>
                  </a:ext>
                </a:extLst>
              </p:cNvPr>
              <p:cNvGrpSpPr/>
              <p:nvPr/>
            </p:nvGrpSpPr>
            <p:grpSpPr>
              <a:xfrm>
                <a:off x="3836436" y="-680458"/>
                <a:ext cx="498638" cy="5503876"/>
                <a:chOff x="2687893" y="1220531"/>
                <a:chExt cx="498638" cy="1628854"/>
              </a:xfrm>
            </p:grpSpPr>
            <p:sp>
              <p:nvSpPr>
                <p:cNvPr id="27" name="Freeform 68">
                  <a:extLst>
                    <a:ext uri="{FF2B5EF4-FFF2-40B4-BE49-F238E27FC236}">
                      <a16:creationId xmlns:a16="http://schemas.microsoft.com/office/drawing/2014/main" id="{94C566D9-45A0-F640-A895-F50D2156E7D7}"/>
                    </a:ext>
                  </a:extLst>
                </p:cNvPr>
                <p:cNvSpPr/>
                <p:nvPr/>
              </p:nvSpPr>
              <p:spPr>
                <a:xfrm>
                  <a:off x="2817610" y="1226200"/>
                  <a:ext cx="239204" cy="1588751"/>
                </a:xfrm>
                <a:custGeom>
                  <a:avLst/>
                  <a:gdLst>
                    <a:gd name="connsiteX0" fmla="*/ 0 w 451189"/>
                    <a:gd name="connsiteY0" fmla="*/ 0 h 2225348"/>
                    <a:gd name="connsiteX1" fmla="*/ 451189 w 451189"/>
                    <a:gd name="connsiteY1" fmla="*/ 0 h 2225348"/>
                    <a:gd name="connsiteX2" fmla="*/ 451189 w 451189"/>
                    <a:gd name="connsiteY2" fmla="*/ 2038397 h 2225348"/>
                    <a:gd name="connsiteX3" fmla="*/ 447870 w 451189"/>
                    <a:gd name="connsiteY3" fmla="*/ 2035549 h 2225348"/>
                    <a:gd name="connsiteX4" fmla="*/ 226652 w 451189"/>
                    <a:gd name="connsiteY4" fmla="*/ 2225348 h 2225348"/>
                    <a:gd name="connsiteX5" fmla="*/ 206467 w 451189"/>
                    <a:gd name="connsiteY5" fmla="*/ 2225348 h 2225348"/>
                    <a:gd name="connsiteX6" fmla="*/ 0 w 451189"/>
                    <a:gd name="connsiteY6" fmla="*/ 2048205 h 2225348"/>
                    <a:gd name="connsiteX7" fmla="*/ 0 w 451189"/>
                    <a:gd name="connsiteY7" fmla="*/ 0 h 222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189" h="2225348">
                      <a:moveTo>
                        <a:pt x="0" y="0"/>
                      </a:moveTo>
                      <a:lnTo>
                        <a:pt x="451189" y="0"/>
                      </a:lnTo>
                      <a:lnTo>
                        <a:pt x="451189" y="2038397"/>
                      </a:lnTo>
                      <a:lnTo>
                        <a:pt x="447870" y="2035549"/>
                      </a:lnTo>
                      <a:lnTo>
                        <a:pt x="226652" y="2225348"/>
                      </a:lnTo>
                      <a:lnTo>
                        <a:pt x="206467" y="2225348"/>
                      </a:lnTo>
                      <a:lnTo>
                        <a:pt x="0" y="2048205"/>
                      </a:lnTo>
                      <a:lnTo>
                        <a:pt x="0" y="0"/>
                      </a:lnTo>
                      <a:close/>
                    </a:path>
                  </a:pathLst>
                </a:custGeom>
                <a:solidFill>
                  <a:srgbClr val="E39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28" name="Freeform 69">
                  <a:extLst>
                    <a:ext uri="{FF2B5EF4-FFF2-40B4-BE49-F238E27FC236}">
                      <a16:creationId xmlns:a16="http://schemas.microsoft.com/office/drawing/2014/main" id="{C93D8B13-A533-B744-BAD4-CD9133B810E6}"/>
                    </a:ext>
                  </a:extLst>
                </p:cNvPr>
                <p:cNvSpPr/>
                <p:nvPr/>
              </p:nvSpPr>
              <p:spPr>
                <a:xfrm>
                  <a:off x="2687893" y="1220531"/>
                  <a:ext cx="129717" cy="1628854"/>
                </a:xfrm>
                <a:custGeom>
                  <a:avLst/>
                  <a:gdLst>
                    <a:gd name="connsiteX0" fmla="*/ 0 w 244673"/>
                    <a:gd name="connsiteY0" fmla="*/ 0 h 2118481"/>
                    <a:gd name="connsiteX1" fmla="*/ 244673 w 244673"/>
                    <a:gd name="connsiteY1" fmla="*/ 0 h 2118481"/>
                    <a:gd name="connsiteX2" fmla="*/ 244673 w 244673"/>
                    <a:gd name="connsiteY2" fmla="*/ 1899082 h 2118481"/>
                    <a:gd name="connsiteX3" fmla="*/ 232036 w 244673"/>
                    <a:gd name="connsiteY3" fmla="*/ 1886445 h 2118481"/>
                    <a:gd name="connsiteX4" fmla="*/ 0 w 244673"/>
                    <a:gd name="connsiteY4" fmla="*/ 2118481 h 211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73" h="2118481">
                      <a:moveTo>
                        <a:pt x="0" y="0"/>
                      </a:moveTo>
                      <a:lnTo>
                        <a:pt x="244673" y="0"/>
                      </a:lnTo>
                      <a:lnTo>
                        <a:pt x="244673" y="1899082"/>
                      </a:lnTo>
                      <a:lnTo>
                        <a:pt x="232036" y="1886445"/>
                      </a:lnTo>
                      <a:lnTo>
                        <a:pt x="0" y="2118481"/>
                      </a:lnTo>
                      <a:close/>
                    </a:path>
                  </a:pathLst>
                </a:custGeom>
                <a:solidFill>
                  <a:srgbClr val="FFF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29" name="Freeform 70">
                  <a:extLst>
                    <a:ext uri="{FF2B5EF4-FFF2-40B4-BE49-F238E27FC236}">
                      <a16:creationId xmlns:a16="http://schemas.microsoft.com/office/drawing/2014/main" id="{7CAA75F5-7CB4-3241-804B-3F3E0EAA8FBD}"/>
                    </a:ext>
                  </a:extLst>
                </p:cNvPr>
                <p:cNvSpPr/>
                <p:nvPr/>
              </p:nvSpPr>
              <p:spPr>
                <a:xfrm flipH="1">
                  <a:off x="3056814" y="1220531"/>
                  <a:ext cx="129717" cy="1628854"/>
                </a:xfrm>
                <a:custGeom>
                  <a:avLst/>
                  <a:gdLst>
                    <a:gd name="connsiteX0" fmla="*/ 0 w 244673"/>
                    <a:gd name="connsiteY0" fmla="*/ 0 h 2118481"/>
                    <a:gd name="connsiteX1" fmla="*/ 244673 w 244673"/>
                    <a:gd name="connsiteY1" fmla="*/ 0 h 2118481"/>
                    <a:gd name="connsiteX2" fmla="*/ 244673 w 244673"/>
                    <a:gd name="connsiteY2" fmla="*/ 1899082 h 2118481"/>
                    <a:gd name="connsiteX3" fmla="*/ 232036 w 244673"/>
                    <a:gd name="connsiteY3" fmla="*/ 1886445 h 2118481"/>
                    <a:gd name="connsiteX4" fmla="*/ 0 w 244673"/>
                    <a:gd name="connsiteY4" fmla="*/ 2118481 h 211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73" h="2118481">
                      <a:moveTo>
                        <a:pt x="0" y="0"/>
                      </a:moveTo>
                      <a:lnTo>
                        <a:pt x="244673" y="0"/>
                      </a:lnTo>
                      <a:lnTo>
                        <a:pt x="244673" y="1899082"/>
                      </a:lnTo>
                      <a:lnTo>
                        <a:pt x="232036" y="1886445"/>
                      </a:lnTo>
                      <a:lnTo>
                        <a:pt x="0" y="2118481"/>
                      </a:lnTo>
                      <a:close/>
                    </a:path>
                  </a:pathLst>
                </a:custGeom>
                <a:solidFill>
                  <a:srgbClr val="B07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grpSp>
        </p:grpSp>
        <p:grpSp>
          <p:nvGrpSpPr>
            <p:cNvPr id="10" name="Group 9">
              <a:extLst>
                <a:ext uri="{FF2B5EF4-FFF2-40B4-BE49-F238E27FC236}">
                  <a16:creationId xmlns:a16="http://schemas.microsoft.com/office/drawing/2014/main" id="{6EC8BA54-918B-9A40-94DA-26C7D13AF14A}"/>
                </a:ext>
              </a:extLst>
            </p:cNvPr>
            <p:cNvGrpSpPr/>
            <p:nvPr/>
          </p:nvGrpSpPr>
          <p:grpSpPr>
            <a:xfrm>
              <a:off x="7637507" y="1421845"/>
              <a:ext cx="651281" cy="791039"/>
              <a:chOff x="8919405" y="2777485"/>
              <a:chExt cx="651281" cy="791039"/>
            </a:xfrm>
          </p:grpSpPr>
          <p:sp>
            <p:nvSpPr>
              <p:cNvPr id="11" name="Rectangle: Rounded Corners 6">
                <a:extLst>
                  <a:ext uri="{FF2B5EF4-FFF2-40B4-BE49-F238E27FC236}">
                    <a16:creationId xmlns:a16="http://schemas.microsoft.com/office/drawing/2014/main" id="{1F23F73B-924B-3345-95D5-A25104C580E9}"/>
                  </a:ext>
                </a:extLst>
              </p:cNvPr>
              <p:cNvSpPr/>
              <p:nvPr/>
            </p:nvSpPr>
            <p:spPr>
              <a:xfrm>
                <a:off x="8963554" y="2777485"/>
                <a:ext cx="560792" cy="356900"/>
              </a:xfrm>
              <a:prstGeom prst="roundRect">
                <a:avLst/>
              </a:prstGeom>
              <a:gradFill flip="none" rotWithShape="1">
                <a:gsLst>
                  <a:gs pos="67000">
                    <a:srgbClr val="D2D2D2"/>
                  </a:gs>
                  <a:gs pos="46000">
                    <a:srgbClr val="EBEBEB"/>
                  </a:gs>
                  <a:gs pos="0">
                    <a:srgbClr val="B4B4B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10962601-E1B2-5247-8527-36E427A782CB}"/>
                  </a:ext>
                </a:extLst>
              </p:cNvPr>
              <p:cNvSpPr/>
              <p:nvPr/>
            </p:nvSpPr>
            <p:spPr>
              <a:xfrm>
                <a:off x="8937467" y="3083501"/>
                <a:ext cx="608372" cy="485023"/>
              </a:xfrm>
              <a:prstGeom prst="rect">
                <a:avLst/>
              </a:prstGeom>
              <a:gradFill flip="none" rotWithShape="1">
                <a:gsLst>
                  <a:gs pos="71000">
                    <a:schemeClr val="bg1">
                      <a:lumMod val="95000"/>
                    </a:schemeClr>
                  </a:gs>
                  <a:gs pos="55000">
                    <a:schemeClr val="bg2">
                      <a:lumMod val="50000"/>
                    </a:schemeClr>
                  </a:gs>
                  <a:gs pos="0">
                    <a:schemeClr val="tx1">
                      <a:lumMod val="50000"/>
                      <a:lumOff val="50000"/>
                    </a:schemeClr>
                  </a:gs>
                  <a:gs pos="31000">
                    <a:schemeClr val="bg1">
                      <a:lumMod val="95000"/>
                    </a:schemeClr>
                  </a:gs>
                  <a:gs pos="100000">
                    <a:schemeClr val="accent3">
                      <a:lumMod val="100000"/>
                    </a:schemeClr>
                  </a:gs>
                </a:gsLst>
                <a:lin ang="10800000" scaled="1"/>
                <a:tileRect/>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C700E36C-0AD4-324E-974E-BD7AB7E25EE4}"/>
                  </a:ext>
                </a:extLst>
              </p:cNvPr>
              <p:cNvSpPr/>
              <p:nvPr/>
            </p:nvSpPr>
            <p:spPr>
              <a:xfrm flipV="1">
                <a:off x="8922721" y="3105769"/>
                <a:ext cx="641612" cy="28788"/>
              </a:xfrm>
              <a:prstGeom prst="rect">
                <a:avLst/>
              </a:prstGeom>
              <a:gradFill>
                <a:gsLst>
                  <a:gs pos="55000">
                    <a:schemeClr val="tx1">
                      <a:lumMod val="85000"/>
                      <a:lumOff val="15000"/>
                    </a:schemeClr>
                  </a:gs>
                  <a:gs pos="0">
                    <a:schemeClr val="tx1">
                      <a:lumMod val="50000"/>
                      <a:lumOff val="50000"/>
                    </a:schemeClr>
                  </a:gs>
                  <a:gs pos="100000">
                    <a:schemeClr val="accent3">
                      <a:lumMod val="100000"/>
                    </a:schemeClr>
                  </a:gs>
                </a:gsLst>
                <a:lin ang="10800000" scaled="1"/>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grpSp>
            <p:nvGrpSpPr>
              <p:cNvPr id="14" name="Group 13">
                <a:extLst>
                  <a:ext uri="{FF2B5EF4-FFF2-40B4-BE49-F238E27FC236}">
                    <a16:creationId xmlns:a16="http://schemas.microsoft.com/office/drawing/2014/main" id="{7F671476-E23E-1D4B-835E-05AA93C66C26}"/>
                  </a:ext>
                </a:extLst>
              </p:cNvPr>
              <p:cNvGrpSpPr/>
              <p:nvPr/>
            </p:nvGrpSpPr>
            <p:grpSpPr>
              <a:xfrm>
                <a:off x="8983046" y="3267120"/>
                <a:ext cx="522530" cy="86824"/>
                <a:chOff x="9025949" y="3107668"/>
                <a:chExt cx="444569" cy="85723"/>
              </a:xfrm>
            </p:grpSpPr>
            <p:sp>
              <p:nvSpPr>
                <p:cNvPr id="20" name="Oval 19">
                  <a:extLst>
                    <a:ext uri="{FF2B5EF4-FFF2-40B4-BE49-F238E27FC236}">
                      <a16:creationId xmlns:a16="http://schemas.microsoft.com/office/drawing/2014/main" id="{1ECE1556-E10B-3E4C-B26E-EF5BAB7247FC}"/>
                    </a:ext>
                  </a:extLst>
                </p:cNvPr>
                <p:cNvSpPr/>
                <p:nvPr/>
              </p:nvSpPr>
              <p:spPr>
                <a:xfrm>
                  <a:off x="9219536" y="3123987"/>
                  <a:ext cx="46618" cy="69404"/>
                </a:xfrm>
                <a:prstGeom prst="ellipse">
                  <a:avLst/>
                </a:prstGeom>
                <a:solidFill>
                  <a:schemeClr val="tx1">
                    <a:lumMod val="75000"/>
                    <a:lumOff val="2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21" name="Oval 20">
                  <a:extLst>
                    <a:ext uri="{FF2B5EF4-FFF2-40B4-BE49-F238E27FC236}">
                      <a16:creationId xmlns:a16="http://schemas.microsoft.com/office/drawing/2014/main" id="{316405F1-693C-9041-94FA-646B2FE4873F}"/>
                    </a:ext>
                  </a:extLst>
                </p:cNvPr>
                <p:cNvSpPr/>
                <p:nvPr/>
              </p:nvSpPr>
              <p:spPr>
                <a:xfrm>
                  <a:off x="9326856" y="3117555"/>
                  <a:ext cx="43813" cy="65228"/>
                </a:xfrm>
                <a:prstGeom prst="ellipse">
                  <a:avLst/>
                </a:prstGeom>
                <a:solidFill>
                  <a:schemeClr val="tx1">
                    <a:lumMod val="75000"/>
                    <a:lumOff val="2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22" name="Oval 21">
                  <a:extLst>
                    <a:ext uri="{FF2B5EF4-FFF2-40B4-BE49-F238E27FC236}">
                      <a16:creationId xmlns:a16="http://schemas.microsoft.com/office/drawing/2014/main" id="{63A79657-C665-9346-B0CA-1A7FC854D2C1}"/>
                    </a:ext>
                  </a:extLst>
                </p:cNvPr>
                <p:cNvSpPr/>
                <p:nvPr/>
              </p:nvSpPr>
              <p:spPr>
                <a:xfrm>
                  <a:off x="9431371" y="3107668"/>
                  <a:ext cx="39147" cy="58282"/>
                </a:xfrm>
                <a:prstGeom prst="ellipse">
                  <a:avLst/>
                </a:prstGeom>
                <a:solidFill>
                  <a:schemeClr val="tx1">
                    <a:lumMod val="75000"/>
                    <a:lumOff val="2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23" name="Oval 22">
                  <a:extLst>
                    <a:ext uri="{FF2B5EF4-FFF2-40B4-BE49-F238E27FC236}">
                      <a16:creationId xmlns:a16="http://schemas.microsoft.com/office/drawing/2014/main" id="{3CCF2E8C-6C18-CB40-B51B-D6B25C8310B5}"/>
                    </a:ext>
                  </a:extLst>
                </p:cNvPr>
                <p:cNvSpPr/>
                <p:nvPr/>
              </p:nvSpPr>
              <p:spPr>
                <a:xfrm rot="5400000">
                  <a:off x="9104314" y="3136300"/>
                  <a:ext cx="65228" cy="43813"/>
                </a:xfrm>
                <a:prstGeom prst="ellipse">
                  <a:avLst/>
                </a:prstGeom>
                <a:solidFill>
                  <a:schemeClr val="tx1">
                    <a:lumMod val="75000"/>
                    <a:lumOff val="2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24" name="Oval 23">
                  <a:extLst>
                    <a:ext uri="{FF2B5EF4-FFF2-40B4-BE49-F238E27FC236}">
                      <a16:creationId xmlns:a16="http://schemas.microsoft.com/office/drawing/2014/main" id="{820B4E19-CA23-9646-AB7D-CFF6E3FBFB72}"/>
                    </a:ext>
                  </a:extLst>
                </p:cNvPr>
                <p:cNvSpPr/>
                <p:nvPr/>
              </p:nvSpPr>
              <p:spPr>
                <a:xfrm rot="5400000">
                  <a:off x="9016382" y="3128111"/>
                  <a:ext cx="58282" cy="39147"/>
                </a:xfrm>
                <a:prstGeom prst="ellipse">
                  <a:avLst/>
                </a:prstGeom>
                <a:solidFill>
                  <a:schemeClr val="tx1">
                    <a:lumMod val="75000"/>
                    <a:lumOff val="2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grpSp>
          <p:sp>
            <p:nvSpPr>
              <p:cNvPr id="15" name="Rectangle 14">
                <a:extLst>
                  <a:ext uri="{FF2B5EF4-FFF2-40B4-BE49-F238E27FC236}">
                    <a16:creationId xmlns:a16="http://schemas.microsoft.com/office/drawing/2014/main" id="{40A74D6C-0620-8A41-9E33-5B6EF84BEAFF}"/>
                  </a:ext>
                </a:extLst>
              </p:cNvPr>
              <p:cNvSpPr/>
              <p:nvPr/>
            </p:nvSpPr>
            <p:spPr>
              <a:xfrm flipV="1">
                <a:off x="8929074" y="3210455"/>
                <a:ext cx="641612" cy="28788"/>
              </a:xfrm>
              <a:prstGeom prst="rect">
                <a:avLst/>
              </a:prstGeom>
              <a:gradFill>
                <a:gsLst>
                  <a:gs pos="55000">
                    <a:schemeClr val="tx1">
                      <a:lumMod val="85000"/>
                      <a:lumOff val="15000"/>
                    </a:schemeClr>
                  </a:gs>
                  <a:gs pos="0">
                    <a:schemeClr val="tx1">
                      <a:lumMod val="50000"/>
                      <a:lumOff val="50000"/>
                    </a:schemeClr>
                  </a:gs>
                  <a:gs pos="100000">
                    <a:schemeClr val="accent3">
                      <a:lumMod val="100000"/>
                    </a:schemeClr>
                  </a:gs>
                </a:gsLst>
                <a:lin ang="10800000" scaled="1"/>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2E5E712E-1E6E-9F46-AD8C-3D1092E168EA}"/>
                  </a:ext>
                </a:extLst>
              </p:cNvPr>
              <p:cNvSpPr/>
              <p:nvPr/>
            </p:nvSpPr>
            <p:spPr>
              <a:xfrm flipV="1">
                <a:off x="8922720" y="3154762"/>
                <a:ext cx="641612" cy="28788"/>
              </a:xfrm>
              <a:prstGeom prst="rect">
                <a:avLst/>
              </a:prstGeom>
              <a:gradFill>
                <a:gsLst>
                  <a:gs pos="55000">
                    <a:schemeClr val="tx1">
                      <a:lumMod val="85000"/>
                      <a:lumOff val="15000"/>
                    </a:schemeClr>
                  </a:gs>
                  <a:gs pos="0">
                    <a:schemeClr val="tx1">
                      <a:lumMod val="50000"/>
                      <a:lumOff val="50000"/>
                    </a:schemeClr>
                  </a:gs>
                  <a:gs pos="100000">
                    <a:schemeClr val="accent3">
                      <a:lumMod val="100000"/>
                    </a:schemeClr>
                  </a:gs>
                </a:gsLst>
                <a:lin ang="10800000" scaled="1"/>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AD988562-FC97-684E-8C8C-0DB0AF160433}"/>
                  </a:ext>
                </a:extLst>
              </p:cNvPr>
              <p:cNvSpPr/>
              <p:nvPr/>
            </p:nvSpPr>
            <p:spPr>
              <a:xfrm flipV="1">
                <a:off x="8923423" y="3385325"/>
                <a:ext cx="641612" cy="28788"/>
              </a:xfrm>
              <a:prstGeom prst="rect">
                <a:avLst/>
              </a:prstGeom>
              <a:gradFill>
                <a:gsLst>
                  <a:gs pos="55000">
                    <a:schemeClr val="tx1">
                      <a:lumMod val="85000"/>
                      <a:lumOff val="15000"/>
                    </a:schemeClr>
                  </a:gs>
                  <a:gs pos="0">
                    <a:schemeClr val="tx1">
                      <a:lumMod val="50000"/>
                      <a:lumOff val="50000"/>
                    </a:schemeClr>
                  </a:gs>
                  <a:gs pos="100000">
                    <a:schemeClr val="accent3">
                      <a:lumMod val="100000"/>
                    </a:schemeClr>
                  </a:gs>
                </a:gsLst>
                <a:lin ang="10800000" scaled="1"/>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18" name="Rectangle 17">
                <a:extLst>
                  <a:ext uri="{FF2B5EF4-FFF2-40B4-BE49-F238E27FC236}">
                    <a16:creationId xmlns:a16="http://schemas.microsoft.com/office/drawing/2014/main" id="{874C0236-A9CE-8844-9B29-B394676E9150}"/>
                  </a:ext>
                </a:extLst>
              </p:cNvPr>
              <p:cNvSpPr/>
              <p:nvPr/>
            </p:nvSpPr>
            <p:spPr>
              <a:xfrm flipV="1">
                <a:off x="8919405" y="3490543"/>
                <a:ext cx="641612" cy="28788"/>
              </a:xfrm>
              <a:prstGeom prst="rect">
                <a:avLst/>
              </a:prstGeom>
              <a:gradFill>
                <a:gsLst>
                  <a:gs pos="55000">
                    <a:schemeClr val="tx1">
                      <a:lumMod val="85000"/>
                      <a:lumOff val="15000"/>
                    </a:schemeClr>
                  </a:gs>
                  <a:gs pos="0">
                    <a:schemeClr val="tx1">
                      <a:lumMod val="50000"/>
                      <a:lumOff val="50000"/>
                    </a:schemeClr>
                  </a:gs>
                  <a:gs pos="100000">
                    <a:schemeClr val="accent3">
                      <a:lumMod val="100000"/>
                    </a:schemeClr>
                  </a:gs>
                </a:gsLst>
                <a:lin ang="10800000" scaled="1"/>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7A896A23-2F60-F54B-BB83-8A5602CDD3B1}"/>
                  </a:ext>
                </a:extLst>
              </p:cNvPr>
              <p:cNvSpPr/>
              <p:nvPr/>
            </p:nvSpPr>
            <p:spPr>
              <a:xfrm flipV="1">
                <a:off x="8919405" y="3438149"/>
                <a:ext cx="641612" cy="28788"/>
              </a:xfrm>
              <a:prstGeom prst="rect">
                <a:avLst/>
              </a:prstGeom>
              <a:gradFill>
                <a:gsLst>
                  <a:gs pos="55000">
                    <a:schemeClr val="tx1">
                      <a:lumMod val="85000"/>
                      <a:lumOff val="15000"/>
                    </a:schemeClr>
                  </a:gs>
                  <a:gs pos="0">
                    <a:schemeClr val="tx1">
                      <a:lumMod val="50000"/>
                      <a:lumOff val="50000"/>
                    </a:schemeClr>
                  </a:gs>
                  <a:gs pos="100000">
                    <a:schemeClr val="accent3">
                      <a:lumMod val="100000"/>
                    </a:schemeClr>
                  </a:gs>
                </a:gsLst>
                <a:lin ang="10800000" scaled="1"/>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grpSp>
      </p:grpSp>
      <p:sp>
        <p:nvSpPr>
          <p:cNvPr id="36" name="Flowchart: Data 8">
            <a:extLst>
              <a:ext uri="{FF2B5EF4-FFF2-40B4-BE49-F238E27FC236}">
                <a16:creationId xmlns:a16="http://schemas.microsoft.com/office/drawing/2014/main" id="{B8C5541A-F584-9B42-A4A4-F8F43703F4CE}"/>
              </a:ext>
            </a:extLst>
          </p:cNvPr>
          <p:cNvSpPr/>
          <p:nvPr/>
        </p:nvSpPr>
        <p:spPr>
          <a:xfrm flipH="1">
            <a:off x="292852" y="3587307"/>
            <a:ext cx="1296391" cy="50725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490"/>
              <a:gd name="connsiteY0" fmla="*/ 12879 h 12879"/>
              <a:gd name="connsiteX1" fmla="*/ 2490 w 10490"/>
              <a:gd name="connsiteY1" fmla="*/ 0 h 12879"/>
              <a:gd name="connsiteX2" fmla="*/ 10490 w 10490"/>
              <a:gd name="connsiteY2" fmla="*/ 0 h 12879"/>
              <a:gd name="connsiteX3" fmla="*/ 8490 w 10490"/>
              <a:gd name="connsiteY3" fmla="*/ 10000 h 12879"/>
              <a:gd name="connsiteX4" fmla="*/ 0 w 10490"/>
              <a:gd name="connsiteY4" fmla="*/ 12879 h 12879"/>
              <a:gd name="connsiteX0" fmla="*/ 0 w 10490"/>
              <a:gd name="connsiteY0" fmla="*/ 12879 h 12879"/>
              <a:gd name="connsiteX1" fmla="*/ 2490 w 10490"/>
              <a:gd name="connsiteY1" fmla="*/ 0 h 12879"/>
              <a:gd name="connsiteX2" fmla="*/ 10490 w 10490"/>
              <a:gd name="connsiteY2" fmla="*/ 0 h 12879"/>
              <a:gd name="connsiteX3" fmla="*/ 10267 w 10490"/>
              <a:gd name="connsiteY3" fmla="*/ 6079 h 12879"/>
              <a:gd name="connsiteX4" fmla="*/ 0 w 10490"/>
              <a:gd name="connsiteY4" fmla="*/ 12879 h 12879"/>
              <a:gd name="connsiteX0" fmla="*/ 0 w 10831"/>
              <a:gd name="connsiteY0" fmla="*/ 12879 h 12879"/>
              <a:gd name="connsiteX1" fmla="*/ 2490 w 10831"/>
              <a:gd name="connsiteY1" fmla="*/ 0 h 12879"/>
              <a:gd name="connsiteX2" fmla="*/ 10490 w 10831"/>
              <a:gd name="connsiteY2" fmla="*/ 0 h 12879"/>
              <a:gd name="connsiteX3" fmla="*/ 10824 w 10831"/>
              <a:gd name="connsiteY3" fmla="*/ 6776 h 12879"/>
              <a:gd name="connsiteX4" fmla="*/ 0 w 10831"/>
              <a:gd name="connsiteY4" fmla="*/ 12879 h 12879"/>
              <a:gd name="connsiteX0" fmla="*/ 0 w 11388"/>
              <a:gd name="connsiteY0" fmla="*/ 13140 h 13140"/>
              <a:gd name="connsiteX1" fmla="*/ 3047 w 11388"/>
              <a:gd name="connsiteY1" fmla="*/ 0 h 13140"/>
              <a:gd name="connsiteX2" fmla="*/ 11047 w 11388"/>
              <a:gd name="connsiteY2" fmla="*/ 0 h 13140"/>
              <a:gd name="connsiteX3" fmla="*/ 11381 w 11388"/>
              <a:gd name="connsiteY3" fmla="*/ 6776 h 13140"/>
              <a:gd name="connsiteX4" fmla="*/ 0 w 11388"/>
              <a:gd name="connsiteY4" fmla="*/ 13140 h 13140"/>
              <a:gd name="connsiteX0" fmla="*/ 0 w 11047"/>
              <a:gd name="connsiteY0" fmla="*/ 13140 h 13140"/>
              <a:gd name="connsiteX1" fmla="*/ 3047 w 11047"/>
              <a:gd name="connsiteY1" fmla="*/ 0 h 13140"/>
              <a:gd name="connsiteX2" fmla="*/ 11047 w 11047"/>
              <a:gd name="connsiteY2" fmla="*/ 0 h 13140"/>
              <a:gd name="connsiteX3" fmla="*/ 10400 w 11047"/>
              <a:gd name="connsiteY3" fmla="*/ 6340 h 13140"/>
              <a:gd name="connsiteX4" fmla="*/ 0 w 11047"/>
              <a:gd name="connsiteY4" fmla="*/ 13140 h 13140"/>
              <a:gd name="connsiteX0" fmla="*/ 0 w 11047"/>
              <a:gd name="connsiteY0" fmla="*/ 13750 h 13750"/>
              <a:gd name="connsiteX1" fmla="*/ 2808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4534 h 14534"/>
              <a:gd name="connsiteX1" fmla="*/ 2357 w 11047"/>
              <a:gd name="connsiteY1" fmla="*/ 0 h 14534"/>
              <a:gd name="connsiteX2" fmla="*/ 11047 w 11047"/>
              <a:gd name="connsiteY2" fmla="*/ 1394 h 14534"/>
              <a:gd name="connsiteX3" fmla="*/ 10400 w 11047"/>
              <a:gd name="connsiteY3" fmla="*/ 7734 h 14534"/>
              <a:gd name="connsiteX4" fmla="*/ 0 w 11047"/>
              <a:gd name="connsiteY4" fmla="*/ 14534 h 14534"/>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401 h 13401"/>
              <a:gd name="connsiteX1" fmla="*/ 2437 w 11047"/>
              <a:gd name="connsiteY1" fmla="*/ 0 h 13401"/>
              <a:gd name="connsiteX2" fmla="*/ 11047 w 11047"/>
              <a:gd name="connsiteY2" fmla="*/ 261 h 13401"/>
              <a:gd name="connsiteX3" fmla="*/ 10400 w 11047"/>
              <a:gd name="connsiteY3" fmla="*/ 6601 h 13401"/>
              <a:gd name="connsiteX4" fmla="*/ 0 w 11047"/>
              <a:gd name="connsiteY4" fmla="*/ 13401 h 13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 h="13401">
                <a:moveTo>
                  <a:pt x="0" y="13401"/>
                </a:moveTo>
                <a:lnTo>
                  <a:pt x="2437" y="0"/>
                </a:lnTo>
                <a:cubicBezTo>
                  <a:pt x="5298" y="900"/>
                  <a:pt x="8159" y="58"/>
                  <a:pt x="11047" y="261"/>
                </a:cubicBezTo>
                <a:cubicBezTo>
                  <a:pt x="10973" y="2287"/>
                  <a:pt x="10474" y="4575"/>
                  <a:pt x="10400" y="6601"/>
                </a:cubicBezTo>
                <a:lnTo>
                  <a:pt x="0" y="13401"/>
                </a:lnTo>
                <a:close/>
              </a:path>
            </a:pathLst>
          </a:custGeom>
          <a:gradFill flip="none" rotWithShape="1">
            <a:gsLst>
              <a:gs pos="0">
                <a:schemeClr val="tx1">
                  <a:lumMod val="95000"/>
                  <a:lumOff val="5000"/>
                </a:schemeClr>
              </a:gs>
              <a:gs pos="48000">
                <a:srgbClr val="4D585E"/>
              </a:gs>
              <a:gs pos="100000">
                <a:srgbClr val="8F9AA2"/>
              </a:gs>
            </a:gsLst>
            <a:path path="circle">
              <a:fillToRect l="100000" b="100000"/>
            </a:path>
            <a:tileRect t="-100000" r="-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white"/>
              </a:solidFill>
              <a:latin typeface="Calibri Light" panose="020F0302020204030204" pitchFamily="34" charset="0"/>
              <a:cs typeface="Calibri Light" panose="020F0302020204030204" pitchFamily="34" charset="0"/>
            </a:endParaRPr>
          </a:p>
        </p:txBody>
      </p:sp>
      <p:sp>
        <p:nvSpPr>
          <p:cNvPr id="37" name="Flowchart: Data 8">
            <a:extLst>
              <a:ext uri="{FF2B5EF4-FFF2-40B4-BE49-F238E27FC236}">
                <a16:creationId xmlns:a16="http://schemas.microsoft.com/office/drawing/2014/main" id="{69CAD18E-C27D-BE46-9549-41D4E3A946BC}"/>
              </a:ext>
            </a:extLst>
          </p:cNvPr>
          <p:cNvSpPr/>
          <p:nvPr/>
        </p:nvSpPr>
        <p:spPr>
          <a:xfrm flipH="1">
            <a:off x="370338" y="2647655"/>
            <a:ext cx="1142438" cy="47826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490"/>
              <a:gd name="connsiteY0" fmla="*/ 12879 h 12879"/>
              <a:gd name="connsiteX1" fmla="*/ 2490 w 10490"/>
              <a:gd name="connsiteY1" fmla="*/ 0 h 12879"/>
              <a:gd name="connsiteX2" fmla="*/ 10490 w 10490"/>
              <a:gd name="connsiteY2" fmla="*/ 0 h 12879"/>
              <a:gd name="connsiteX3" fmla="*/ 8490 w 10490"/>
              <a:gd name="connsiteY3" fmla="*/ 10000 h 12879"/>
              <a:gd name="connsiteX4" fmla="*/ 0 w 10490"/>
              <a:gd name="connsiteY4" fmla="*/ 12879 h 12879"/>
              <a:gd name="connsiteX0" fmla="*/ 0 w 10490"/>
              <a:gd name="connsiteY0" fmla="*/ 12879 h 12879"/>
              <a:gd name="connsiteX1" fmla="*/ 2490 w 10490"/>
              <a:gd name="connsiteY1" fmla="*/ 0 h 12879"/>
              <a:gd name="connsiteX2" fmla="*/ 10490 w 10490"/>
              <a:gd name="connsiteY2" fmla="*/ 0 h 12879"/>
              <a:gd name="connsiteX3" fmla="*/ 10267 w 10490"/>
              <a:gd name="connsiteY3" fmla="*/ 6079 h 12879"/>
              <a:gd name="connsiteX4" fmla="*/ 0 w 10490"/>
              <a:gd name="connsiteY4" fmla="*/ 12879 h 12879"/>
              <a:gd name="connsiteX0" fmla="*/ 0 w 10831"/>
              <a:gd name="connsiteY0" fmla="*/ 12879 h 12879"/>
              <a:gd name="connsiteX1" fmla="*/ 2490 w 10831"/>
              <a:gd name="connsiteY1" fmla="*/ 0 h 12879"/>
              <a:gd name="connsiteX2" fmla="*/ 10490 w 10831"/>
              <a:gd name="connsiteY2" fmla="*/ 0 h 12879"/>
              <a:gd name="connsiteX3" fmla="*/ 10824 w 10831"/>
              <a:gd name="connsiteY3" fmla="*/ 6776 h 12879"/>
              <a:gd name="connsiteX4" fmla="*/ 0 w 10831"/>
              <a:gd name="connsiteY4" fmla="*/ 12879 h 12879"/>
              <a:gd name="connsiteX0" fmla="*/ 0 w 11388"/>
              <a:gd name="connsiteY0" fmla="*/ 13140 h 13140"/>
              <a:gd name="connsiteX1" fmla="*/ 3047 w 11388"/>
              <a:gd name="connsiteY1" fmla="*/ 0 h 13140"/>
              <a:gd name="connsiteX2" fmla="*/ 11047 w 11388"/>
              <a:gd name="connsiteY2" fmla="*/ 0 h 13140"/>
              <a:gd name="connsiteX3" fmla="*/ 11381 w 11388"/>
              <a:gd name="connsiteY3" fmla="*/ 6776 h 13140"/>
              <a:gd name="connsiteX4" fmla="*/ 0 w 11388"/>
              <a:gd name="connsiteY4" fmla="*/ 13140 h 13140"/>
              <a:gd name="connsiteX0" fmla="*/ 0 w 11047"/>
              <a:gd name="connsiteY0" fmla="*/ 13140 h 13140"/>
              <a:gd name="connsiteX1" fmla="*/ 3047 w 11047"/>
              <a:gd name="connsiteY1" fmla="*/ 0 h 13140"/>
              <a:gd name="connsiteX2" fmla="*/ 11047 w 11047"/>
              <a:gd name="connsiteY2" fmla="*/ 0 h 13140"/>
              <a:gd name="connsiteX3" fmla="*/ 10400 w 11047"/>
              <a:gd name="connsiteY3" fmla="*/ 6340 h 13140"/>
              <a:gd name="connsiteX4" fmla="*/ 0 w 11047"/>
              <a:gd name="connsiteY4" fmla="*/ 13140 h 13140"/>
              <a:gd name="connsiteX0" fmla="*/ 0 w 11047"/>
              <a:gd name="connsiteY0" fmla="*/ 13750 h 13750"/>
              <a:gd name="connsiteX1" fmla="*/ 2808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4534 h 14534"/>
              <a:gd name="connsiteX1" fmla="*/ 2357 w 11047"/>
              <a:gd name="connsiteY1" fmla="*/ 0 h 14534"/>
              <a:gd name="connsiteX2" fmla="*/ 11047 w 11047"/>
              <a:gd name="connsiteY2" fmla="*/ 1394 h 14534"/>
              <a:gd name="connsiteX3" fmla="*/ 10400 w 11047"/>
              <a:gd name="connsiteY3" fmla="*/ 7734 h 14534"/>
              <a:gd name="connsiteX4" fmla="*/ 0 w 11047"/>
              <a:gd name="connsiteY4" fmla="*/ 14534 h 14534"/>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401 h 13401"/>
              <a:gd name="connsiteX1" fmla="*/ 2437 w 11047"/>
              <a:gd name="connsiteY1" fmla="*/ 0 h 13401"/>
              <a:gd name="connsiteX2" fmla="*/ 11047 w 11047"/>
              <a:gd name="connsiteY2" fmla="*/ 261 h 13401"/>
              <a:gd name="connsiteX3" fmla="*/ 10400 w 11047"/>
              <a:gd name="connsiteY3" fmla="*/ 6601 h 13401"/>
              <a:gd name="connsiteX4" fmla="*/ 0 w 11047"/>
              <a:gd name="connsiteY4" fmla="*/ 13401 h 13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 h="13401">
                <a:moveTo>
                  <a:pt x="0" y="13401"/>
                </a:moveTo>
                <a:lnTo>
                  <a:pt x="2437" y="0"/>
                </a:lnTo>
                <a:cubicBezTo>
                  <a:pt x="5298" y="900"/>
                  <a:pt x="8159" y="58"/>
                  <a:pt x="11047" y="261"/>
                </a:cubicBezTo>
                <a:cubicBezTo>
                  <a:pt x="10973" y="2287"/>
                  <a:pt x="10474" y="4575"/>
                  <a:pt x="10400" y="6601"/>
                </a:cubicBezTo>
                <a:lnTo>
                  <a:pt x="0" y="13401"/>
                </a:lnTo>
                <a:close/>
              </a:path>
            </a:pathLst>
          </a:custGeom>
          <a:gradFill flip="none" rotWithShape="1">
            <a:gsLst>
              <a:gs pos="0">
                <a:schemeClr val="tx1">
                  <a:lumMod val="95000"/>
                  <a:lumOff val="5000"/>
                </a:schemeClr>
              </a:gs>
              <a:gs pos="48000">
                <a:srgbClr val="4D585E"/>
              </a:gs>
              <a:gs pos="100000">
                <a:srgbClr val="8F9AA2"/>
              </a:gs>
            </a:gsLst>
            <a:path path="circle">
              <a:fillToRect l="100000" b="100000"/>
            </a:path>
            <a:tileRect t="-100000" r="-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white"/>
              </a:solidFill>
              <a:latin typeface="Calibri Light" panose="020F0302020204030204" pitchFamily="34" charset="0"/>
              <a:cs typeface="Calibri Light" panose="020F0302020204030204" pitchFamily="34" charset="0"/>
            </a:endParaRPr>
          </a:p>
        </p:txBody>
      </p:sp>
      <p:sp>
        <p:nvSpPr>
          <p:cNvPr id="40" name="Arrow: Pentagon 96">
            <a:extLst>
              <a:ext uri="{FF2B5EF4-FFF2-40B4-BE49-F238E27FC236}">
                <a16:creationId xmlns:a16="http://schemas.microsoft.com/office/drawing/2014/main" id="{79D39A33-1986-AA43-A821-DD56E0D819DC}"/>
              </a:ext>
            </a:extLst>
          </p:cNvPr>
          <p:cNvSpPr/>
          <p:nvPr/>
        </p:nvSpPr>
        <p:spPr>
          <a:xfrm rot="2428">
            <a:off x="415262" y="2594588"/>
            <a:ext cx="11709013" cy="1541695"/>
          </a:xfrm>
          <a:prstGeom prst="homePlate">
            <a:avLst>
              <a:gd name="adj" fmla="val 49833"/>
            </a:avLst>
          </a:prstGeom>
          <a:gradFill flip="none" rotWithShape="1">
            <a:gsLst>
              <a:gs pos="100000">
                <a:srgbClr val="84A705"/>
              </a:gs>
              <a:gs pos="0">
                <a:srgbClr val="A6D1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27">
              <a:defRPr/>
            </a:pPr>
            <a:endParaRPr lang="en-US" sz="1600">
              <a:solidFill>
                <a:srgbClr val="E7E6E6">
                  <a:lumMod val="50000"/>
                </a:srgbClr>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FD31A18A-ED37-AE4B-BA15-64A31DF2AE49}"/>
              </a:ext>
            </a:extLst>
          </p:cNvPr>
          <p:cNvSpPr/>
          <p:nvPr/>
        </p:nvSpPr>
        <p:spPr>
          <a:xfrm flipH="1">
            <a:off x="373643" y="2630197"/>
            <a:ext cx="11043068" cy="1361984"/>
          </a:xfrm>
          <a:prstGeom prst="rect">
            <a:avLst/>
          </a:prstGeom>
          <a:noFill/>
        </p:spPr>
        <p:txBody>
          <a:bodyPr wrap="square" lIns="68652" tIns="34326" rIns="68652" bIns="34326">
            <a:spAutoFit/>
          </a:bodyPr>
          <a:lstStyle/>
          <a:p>
            <a:pPr algn="just"/>
            <a:r>
              <a:rPr lang="ro-RO" sz="1200" dirty="0">
                <a:latin typeface="Times New Roman" panose="02020603050405020304" pitchFamily="18" charset="0"/>
                <a:cs typeface="Times New Roman" panose="02020603050405020304" pitchFamily="18" charset="0"/>
              </a:rPr>
              <a:t>1. Consolidarea </a:t>
            </a:r>
            <a:r>
              <a:rPr lang="ro-RO" sz="1200" dirty="0" err="1">
                <a:latin typeface="Times New Roman" panose="02020603050405020304" pitchFamily="18" charset="0"/>
                <a:cs typeface="Times New Roman" panose="02020603050405020304" pitchFamily="18" charset="0"/>
              </a:rPr>
              <a:t>reţelei</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naţionale</a:t>
            </a:r>
            <a:r>
              <a:rPr lang="ro-RO" sz="1200" dirty="0">
                <a:latin typeface="Times New Roman" panose="02020603050405020304" pitchFamily="18" charset="0"/>
                <a:cs typeface="Times New Roman" panose="02020603050405020304" pitchFamily="18" charset="0"/>
              </a:rPr>
              <a:t> de grupuri de suport pentru victimele </a:t>
            </a:r>
            <a:r>
              <a:rPr lang="ro-RO" sz="1200" dirty="0" err="1">
                <a:latin typeface="Times New Roman" panose="02020603050405020304" pitchFamily="18" charset="0"/>
                <a:cs typeface="Times New Roman" panose="02020603050405020304" pitchFamily="18" charset="0"/>
              </a:rPr>
              <a:t>violenţei</a:t>
            </a:r>
            <a:r>
              <a:rPr lang="ro-RO" sz="1200" dirty="0">
                <a:latin typeface="Times New Roman" panose="02020603050405020304" pitchFamily="18" charset="0"/>
                <a:cs typeface="Times New Roman" panose="02020603050405020304" pitchFamily="18" charset="0"/>
              </a:rPr>
              <a:t> domestice prin </a:t>
            </a:r>
            <a:r>
              <a:rPr lang="ro-RO" sz="1200" dirty="0" err="1">
                <a:latin typeface="Times New Roman" panose="02020603050405020304" pitchFamily="18" charset="0"/>
                <a:cs typeface="Times New Roman" panose="02020603050405020304" pitchFamily="18" charset="0"/>
              </a:rPr>
              <a:t>creşterea</a:t>
            </a:r>
            <a:r>
              <a:rPr lang="ro-RO" sz="1200" dirty="0">
                <a:latin typeface="Times New Roman" panose="02020603050405020304" pitchFamily="18" charset="0"/>
                <a:cs typeface="Times New Roman" panose="02020603050405020304" pitchFamily="18" charset="0"/>
              </a:rPr>
              <a:t> nivelului de integrare </a:t>
            </a:r>
            <a:r>
              <a:rPr lang="ro-RO" sz="1200" dirty="0" err="1">
                <a:latin typeface="Times New Roman" panose="02020603050405020304" pitchFamily="18" charset="0"/>
                <a:cs typeface="Times New Roman" panose="02020603050405020304" pitchFamily="18" charset="0"/>
              </a:rPr>
              <a:t>socio</a:t>
            </a:r>
            <a:r>
              <a:rPr lang="ro-RO" sz="1200" dirty="0">
                <a:latin typeface="Times New Roman" panose="02020603050405020304" pitchFamily="18" charset="0"/>
                <a:cs typeface="Times New Roman" panose="02020603050405020304" pitchFamily="18" charset="0"/>
              </a:rPr>
              <a:t>-profesională a victimelor </a:t>
            </a:r>
            <a:r>
              <a:rPr lang="ro-RO" sz="1200" dirty="0" err="1">
                <a:latin typeface="Times New Roman" panose="02020603050405020304" pitchFamily="18" charset="0"/>
                <a:cs typeface="Times New Roman" panose="02020603050405020304" pitchFamily="18" charset="0"/>
              </a:rPr>
              <a:t>violenţei</a:t>
            </a:r>
            <a:r>
              <a:rPr lang="ro-RO" sz="1200" dirty="0">
                <a:latin typeface="Times New Roman" panose="02020603050405020304" pitchFamily="18" charset="0"/>
                <a:cs typeface="Times New Roman" panose="02020603050405020304" pitchFamily="18" charset="0"/>
              </a:rPr>
              <a:t> domestice prin furnizarea de servicii de consiliere </a:t>
            </a:r>
            <a:r>
              <a:rPr lang="ro-RO" sz="1200" dirty="0" err="1">
                <a:latin typeface="Times New Roman" panose="02020603050405020304" pitchFamily="18" charset="0"/>
                <a:cs typeface="Times New Roman" panose="02020603050405020304" pitchFamily="18" charset="0"/>
              </a:rPr>
              <a:t>vocaţională</a:t>
            </a:r>
            <a:r>
              <a:rPr lang="ro-RO" sz="1200" dirty="0">
                <a:latin typeface="Times New Roman" panose="02020603050405020304" pitchFamily="18" charset="0"/>
                <a:cs typeface="Times New Roman" panose="02020603050405020304" pitchFamily="18" charset="0"/>
              </a:rPr>
              <a:t>. Se vor avea în vedere măsuri pentru continuarea parteneriatelor dezvoltate în faza de proiect cu </a:t>
            </a:r>
            <a:r>
              <a:rPr lang="ro-RO" sz="1200" dirty="0" err="1">
                <a:latin typeface="Times New Roman" panose="02020603050405020304" pitchFamily="18" charset="0"/>
                <a:cs typeface="Times New Roman" panose="02020603050405020304" pitchFamily="18" charset="0"/>
              </a:rPr>
              <a:t>responsabilităţi</a:t>
            </a:r>
            <a:r>
              <a:rPr lang="ro-RO" sz="1200" dirty="0">
                <a:latin typeface="Times New Roman" panose="02020603050405020304" pitchFamily="18" charset="0"/>
                <a:cs typeface="Times New Roman" panose="02020603050405020304" pitchFamily="18" charset="0"/>
              </a:rPr>
              <a:t> clare în ceea ce </a:t>
            </a:r>
            <a:r>
              <a:rPr lang="ro-RO" sz="1200" dirty="0" err="1">
                <a:latin typeface="Times New Roman" panose="02020603050405020304" pitchFamily="18" charset="0"/>
                <a:cs typeface="Times New Roman" panose="02020603050405020304" pitchFamily="18" charset="0"/>
              </a:rPr>
              <a:t>priveşte</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funcţionarea</a:t>
            </a:r>
            <a:r>
              <a:rPr lang="ro-RO" sz="1200" dirty="0">
                <a:latin typeface="Times New Roman" panose="02020603050405020304" pitchFamily="18" charset="0"/>
                <a:cs typeface="Times New Roman" panose="02020603050405020304" pitchFamily="18" charset="0"/>
              </a:rPr>
              <a:t> ulterioară a </a:t>
            </a:r>
            <a:r>
              <a:rPr lang="ro-RO" sz="1200" dirty="0" err="1">
                <a:latin typeface="Times New Roman" panose="02020603050405020304" pitchFamily="18" charset="0"/>
                <a:cs typeface="Times New Roman" panose="02020603050405020304" pitchFamily="18" charset="0"/>
              </a:rPr>
              <a:t>reţelei</a:t>
            </a:r>
            <a:r>
              <a:rPr lang="ro-RO" sz="1200" dirty="0">
                <a:latin typeface="Times New Roman" panose="02020603050405020304" pitchFamily="18" charset="0"/>
                <a:cs typeface="Times New Roman" panose="02020603050405020304" pitchFamily="18" charset="0"/>
              </a:rPr>
              <a:t>, proiectarea </a:t>
            </a:r>
            <a:r>
              <a:rPr lang="ro-RO" sz="1200" dirty="0" err="1">
                <a:latin typeface="Times New Roman" panose="02020603050405020304" pitchFamily="18" charset="0"/>
                <a:cs typeface="Times New Roman" panose="02020603050405020304" pitchFamily="18" charset="0"/>
              </a:rPr>
              <a:t>modalităţilor</a:t>
            </a:r>
            <a:r>
              <a:rPr lang="ro-RO" sz="1200" dirty="0">
                <a:latin typeface="Times New Roman" panose="02020603050405020304" pitchFamily="18" charset="0"/>
                <a:cs typeface="Times New Roman" panose="02020603050405020304" pitchFamily="18" charset="0"/>
              </a:rPr>
              <a:t> de </a:t>
            </a:r>
            <a:r>
              <a:rPr lang="ro-RO" sz="1200" dirty="0" err="1">
                <a:latin typeface="Times New Roman" panose="02020603050405020304" pitchFamily="18" charset="0"/>
                <a:cs typeface="Times New Roman" panose="02020603050405020304" pitchFamily="18" charset="0"/>
              </a:rPr>
              <a:t>finanţare</a:t>
            </a:r>
            <a:r>
              <a:rPr lang="ro-RO" sz="1200" dirty="0">
                <a:latin typeface="Times New Roman" panose="02020603050405020304" pitchFamily="18" charset="0"/>
                <a:cs typeface="Times New Roman" panose="02020603050405020304" pitchFamily="18" charset="0"/>
              </a:rPr>
              <a:t> ulterioară a </a:t>
            </a:r>
            <a:r>
              <a:rPr lang="ro-RO" sz="1200" dirty="0" err="1">
                <a:latin typeface="Times New Roman" panose="02020603050405020304" pitchFamily="18" charset="0"/>
                <a:cs typeface="Times New Roman" panose="02020603050405020304" pitchFamily="18" charset="0"/>
              </a:rPr>
              <a:t>funcţionării</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reţelei</a:t>
            </a:r>
            <a:r>
              <a:rPr lang="ro-RO" sz="1200" dirty="0">
                <a:latin typeface="Times New Roman" panose="02020603050405020304" pitchFamily="18" charset="0"/>
                <a:cs typeface="Times New Roman" panose="02020603050405020304" pitchFamily="18" charset="0"/>
              </a:rPr>
              <a:t>, în scopul </a:t>
            </a:r>
            <a:r>
              <a:rPr lang="ro-RO" sz="1200" dirty="0" err="1">
                <a:latin typeface="Times New Roman" panose="02020603050405020304" pitchFamily="18" charset="0"/>
                <a:cs typeface="Times New Roman" panose="02020603050405020304" pitchFamily="18" charset="0"/>
              </a:rPr>
              <a:t>funcţionării</a:t>
            </a:r>
            <a:r>
              <a:rPr lang="ro-RO" sz="1200" dirty="0">
                <a:latin typeface="Times New Roman" panose="02020603050405020304" pitchFamily="18" charset="0"/>
                <a:cs typeface="Times New Roman" panose="02020603050405020304" pitchFamily="18" charset="0"/>
              </a:rPr>
              <a:t> serviciilor sociale destinate victimelor </a:t>
            </a:r>
            <a:r>
              <a:rPr lang="ro-RO" sz="1200" dirty="0" err="1">
                <a:latin typeface="Times New Roman" panose="02020603050405020304" pitchFamily="18" charset="0"/>
                <a:cs typeface="Times New Roman" panose="02020603050405020304" pitchFamily="18" charset="0"/>
              </a:rPr>
              <a:t>violenţei</a:t>
            </a:r>
            <a:r>
              <a:rPr lang="ro-RO" sz="1200" dirty="0">
                <a:latin typeface="Times New Roman" panose="02020603050405020304" pitchFamily="18" charset="0"/>
                <a:cs typeface="Times New Roman" panose="02020603050405020304" pitchFamily="18" charset="0"/>
              </a:rPr>
              <a:t> domestice care necesită separarea de agresor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sprijin pentru </a:t>
            </a:r>
            <a:r>
              <a:rPr lang="ro-RO" sz="1200" dirty="0" err="1">
                <a:latin typeface="Times New Roman" panose="02020603050405020304" pitchFamily="18" charset="0"/>
                <a:cs typeface="Times New Roman" panose="02020603050405020304" pitchFamily="18" charset="0"/>
              </a:rPr>
              <a:t>tranziţia</a:t>
            </a:r>
            <a:r>
              <a:rPr lang="ro-RO" sz="1200" dirty="0">
                <a:latin typeface="Times New Roman" panose="02020603050405020304" pitchFamily="18" charset="0"/>
                <a:cs typeface="Times New Roman" panose="02020603050405020304" pitchFamily="18" charset="0"/>
              </a:rPr>
              <a:t> la o </a:t>
            </a:r>
            <a:r>
              <a:rPr lang="ro-RO" sz="1200" dirty="0" err="1">
                <a:latin typeface="Times New Roman" panose="02020603050405020304" pitchFamily="18" charset="0"/>
                <a:cs typeface="Times New Roman" panose="02020603050405020304" pitchFamily="18" charset="0"/>
              </a:rPr>
              <a:t>viaţă</a:t>
            </a:r>
            <a:r>
              <a:rPr lang="ro-RO" sz="1200" dirty="0">
                <a:latin typeface="Times New Roman" panose="02020603050405020304" pitchFamily="18" charset="0"/>
                <a:cs typeface="Times New Roman" panose="02020603050405020304" pitchFamily="18" charset="0"/>
              </a:rPr>
              <a:t> independentă. Se vor avea în vedere </a:t>
            </a:r>
            <a:r>
              <a:rPr lang="ro-RO" sz="1200" dirty="0" err="1">
                <a:latin typeface="Times New Roman" panose="02020603050405020304" pitchFamily="18" charset="0"/>
                <a:cs typeface="Times New Roman" panose="02020603050405020304" pitchFamily="18" charset="0"/>
              </a:rPr>
              <a:t>modalităţi</a:t>
            </a:r>
            <a:r>
              <a:rPr lang="ro-RO" sz="1200" dirty="0">
                <a:latin typeface="Times New Roman" panose="02020603050405020304" pitchFamily="18" charset="0"/>
                <a:cs typeface="Times New Roman" panose="02020603050405020304" pitchFamily="18" charset="0"/>
              </a:rPr>
              <a:t> de </a:t>
            </a:r>
            <a:r>
              <a:rPr lang="ro-RO" sz="1200" dirty="0" err="1">
                <a:latin typeface="Times New Roman" panose="02020603050405020304" pitchFamily="18" charset="0"/>
                <a:cs typeface="Times New Roman" panose="02020603050405020304" pitchFamily="18" charset="0"/>
              </a:rPr>
              <a:t>menţinere</a:t>
            </a:r>
            <a:r>
              <a:rPr lang="ro-RO" sz="1200" dirty="0">
                <a:latin typeface="Times New Roman" panose="02020603050405020304" pitchFamily="18" charset="0"/>
                <a:cs typeface="Times New Roman" panose="02020603050405020304" pitchFamily="18" charset="0"/>
              </a:rPr>
              <a:t> pe o perioadă de cel </a:t>
            </a:r>
            <a:r>
              <a:rPr lang="ro-RO" sz="1200" dirty="0" err="1">
                <a:latin typeface="Times New Roman" panose="02020603050405020304" pitchFamily="18" charset="0"/>
                <a:cs typeface="Times New Roman" panose="02020603050405020304" pitchFamily="18" charset="0"/>
              </a:rPr>
              <a:t>puţin</a:t>
            </a:r>
            <a:r>
              <a:rPr lang="ro-RO" sz="1200" dirty="0">
                <a:latin typeface="Times New Roman" panose="02020603050405020304" pitchFamily="18" charset="0"/>
                <a:cs typeface="Times New Roman" panose="02020603050405020304" pitchFamily="18" charset="0"/>
              </a:rPr>
              <a:t> 3 ani după finalizarea proiectului a </a:t>
            </a:r>
            <a:r>
              <a:rPr lang="ro-RO" sz="1200" dirty="0" err="1">
                <a:latin typeface="Times New Roman" panose="02020603050405020304" pitchFamily="18" charset="0"/>
                <a:cs typeface="Times New Roman" panose="02020603050405020304" pitchFamily="18" charset="0"/>
              </a:rPr>
              <a:t>destinaţiei</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locuinţelor</a:t>
            </a:r>
            <a:r>
              <a:rPr lang="ro-RO" sz="1200" dirty="0">
                <a:latin typeface="Times New Roman" panose="02020603050405020304" pitchFamily="18" charset="0"/>
                <a:cs typeface="Times New Roman" panose="02020603050405020304" pitchFamily="18" charset="0"/>
              </a:rPr>
              <a:t> protejate pentru transferul la o </a:t>
            </a:r>
            <a:r>
              <a:rPr lang="ro-RO" sz="1200" dirty="0" err="1">
                <a:latin typeface="Times New Roman" panose="02020603050405020304" pitchFamily="18" charset="0"/>
                <a:cs typeface="Times New Roman" panose="02020603050405020304" pitchFamily="18" charset="0"/>
              </a:rPr>
              <a:t>viaţă</a:t>
            </a:r>
            <a:r>
              <a:rPr lang="ro-RO" sz="1200" dirty="0">
                <a:latin typeface="Times New Roman" panose="02020603050405020304" pitchFamily="18" charset="0"/>
                <a:cs typeface="Times New Roman" panose="02020603050405020304" pitchFamily="18" charset="0"/>
              </a:rPr>
              <a:t> independentă al victimelor </a:t>
            </a:r>
            <a:r>
              <a:rPr lang="ro-RO" sz="1200" dirty="0" err="1">
                <a:latin typeface="Times New Roman" panose="02020603050405020304" pitchFamily="18" charset="0"/>
                <a:cs typeface="Times New Roman" panose="02020603050405020304" pitchFamily="18" charset="0"/>
              </a:rPr>
              <a:t>violenţei</a:t>
            </a:r>
            <a:r>
              <a:rPr lang="ro-RO" sz="1200" dirty="0">
                <a:latin typeface="Times New Roman" panose="02020603050405020304" pitchFamily="18" charset="0"/>
                <a:cs typeface="Times New Roman" panose="02020603050405020304" pitchFamily="18" charset="0"/>
              </a:rPr>
              <a:t> domestice. La nivel </a:t>
            </a:r>
            <a:r>
              <a:rPr lang="ro-RO" sz="1200" dirty="0" err="1">
                <a:latin typeface="Times New Roman" panose="02020603050405020304" pitchFamily="18" charset="0"/>
                <a:cs typeface="Times New Roman" panose="02020603050405020304" pitchFamily="18" charset="0"/>
              </a:rPr>
              <a:t>instituţional</a:t>
            </a:r>
            <a:r>
              <a:rPr lang="ro-RO" sz="1200" dirty="0">
                <a:latin typeface="Times New Roman" panose="02020603050405020304" pitchFamily="18" charset="0"/>
                <a:cs typeface="Times New Roman" panose="02020603050405020304" pitchFamily="18" charset="0"/>
              </a:rPr>
              <a:t>, se va avea în vedere </a:t>
            </a:r>
            <a:r>
              <a:rPr lang="ro-RO" sz="1200" dirty="0" err="1">
                <a:latin typeface="Times New Roman" panose="02020603050405020304" pitchFamily="18" charset="0"/>
                <a:cs typeface="Times New Roman" panose="02020603050405020304" pitchFamily="18" charset="0"/>
              </a:rPr>
              <a:t>menţinerea</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funcţională</a:t>
            </a:r>
            <a:r>
              <a:rPr lang="ro-RO" sz="1200" dirty="0">
                <a:latin typeface="Times New Roman" panose="02020603050405020304" pitchFamily="18" charset="0"/>
                <a:cs typeface="Times New Roman" panose="02020603050405020304" pitchFamily="18" charset="0"/>
              </a:rPr>
              <a:t> a protocoalelor de colaborare între parteneri, planificând </a:t>
            </a:r>
            <a:r>
              <a:rPr lang="ro-RO" sz="1200" dirty="0" err="1">
                <a:latin typeface="Times New Roman" panose="02020603050405020304" pitchFamily="18" charset="0"/>
                <a:cs typeface="Times New Roman" panose="02020603050405020304" pitchFamily="18" charset="0"/>
              </a:rPr>
              <a:t>direcţii</a:t>
            </a:r>
            <a:r>
              <a:rPr lang="ro-RO" sz="1200" dirty="0">
                <a:latin typeface="Times New Roman" panose="02020603050405020304" pitchFamily="18" charset="0"/>
                <a:cs typeface="Times New Roman" panose="02020603050405020304" pitchFamily="18" charset="0"/>
              </a:rPr>
              <a:t> de </a:t>
            </a:r>
            <a:r>
              <a:rPr lang="ro-RO" sz="1200" dirty="0" err="1">
                <a:latin typeface="Times New Roman" panose="02020603050405020304" pitchFamily="18" charset="0"/>
                <a:cs typeface="Times New Roman" panose="02020603050405020304" pitchFamily="18" charset="0"/>
              </a:rPr>
              <a:t>acţiune</a:t>
            </a:r>
            <a:r>
              <a:rPr lang="ro-RO" sz="1200" dirty="0">
                <a:latin typeface="Times New Roman" panose="02020603050405020304" pitchFamily="18" charset="0"/>
                <a:cs typeface="Times New Roman" panose="02020603050405020304" pitchFamily="18" charset="0"/>
              </a:rPr>
              <a:t> comună, utilizând rezultatele proiectului (metodologii, materiale de instruire, resurse umane etc.) în scopul </a:t>
            </a:r>
            <a:r>
              <a:rPr lang="ro-RO" sz="1200" dirty="0" err="1">
                <a:latin typeface="Times New Roman" panose="02020603050405020304" pitchFamily="18" charset="0"/>
                <a:cs typeface="Times New Roman" panose="02020603050405020304" pitchFamily="18" charset="0"/>
              </a:rPr>
              <a:t>creşterii</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calităţii</a:t>
            </a:r>
            <a:r>
              <a:rPr lang="ro-RO" sz="1200" dirty="0">
                <a:latin typeface="Times New Roman" panose="02020603050405020304" pitchFamily="18" charset="0"/>
                <a:cs typeface="Times New Roman" panose="02020603050405020304" pitchFamily="18" charset="0"/>
              </a:rPr>
              <a:t> serviciilor sociale furnizate ulterior finalizării proiectului.</a:t>
            </a:r>
          </a:p>
        </p:txBody>
      </p:sp>
      <p:sp>
        <p:nvSpPr>
          <p:cNvPr id="44" name="Flowchart: Data 8">
            <a:extLst>
              <a:ext uri="{FF2B5EF4-FFF2-40B4-BE49-F238E27FC236}">
                <a16:creationId xmlns:a16="http://schemas.microsoft.com/office/drawing/2014/main" id="{13E1FB51-D8FE-C54D-B348-3F5521729153}"/>
              </a:ext>
            </a:extLst>
          </p:cNvPr>
          <p:cNvSpPr/>
          <p:nvPr/>
        </p:nvSpPr>
        <p:spPr>
          <a:xfrm flipH="1">
            <a:off x="313997" y="5546738"/>
            <a:ext cx="1324766" cy="5304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490"/>
              <a:gd name="connsiteY0" fmla="*/ 12879 h 12879"/>
              <a:gd name="connsiteX1" fmla="*/ 2490 w 10490"/>
              <a:gd name="connsiteY1" fmla="*/ 0 h 12879"/>
              <a:gd name="connsiteX2" fmla="*/ 10490 w 10490"/>
              <a:gd name="connsiteY2" fmla="*/ 0 h 12879"/>
              <a:gd name="connsiteX3" fmla="*/ 8490 w 10490"/>
              <a:gd name="connsiteY3" fmla="*/ 10000 h 12879"/>
              <a:gd name="connsiteX4" fmla="*/ 0 w 10490"/>
              <a:gd name="connsiteY4" fmla="*/ 12879 h 12879"/>
              <a:gd name="connsiteX0" fmla="*/ 0 w 10490"/>
              <a:gd name="connsiteY0" fmla="*/ 12879 h 12879"/>
              <a:gd name="connsiteX1" fmla="*/ 2490 w 10490"/>
              <a:gd name="connsiteY1" fmla="*/ 0 h 12879"/>
              <a:gd name="connsiteX2" fmla="*/ 10490 w 10490"/>
              <a:gd name="connsiteY2" fmla="*/ 0 h 12879"/>
              <a:gd name="connsiteX3" fmla="*/ 10267 w 10490"/>
              <a:gd name="connsiteY3" fmla="*/ 6079 h 12879"/>
              <a:gd name="connsiteX4" fmla="*/ 0 w 10490"/>
              <a:gd name="connsiteY4" fmla="*/ 12879 h 12879"/>
              <a:gd name="connsiteX0" fmla="*/ 0 w 10831"/>
              <a:gd name="connsiteY0" fmla="*/ 12879 h 12879"/>
              <a:gd name="connsiteX1" fmla="*/ 2490 w 10831"/>
              <a:gd name="connsiteY1" fmla="*/ 0 h 12879"/>
              <a:gd name="connsiteX2" fmla="*/ 10490 w 10831"/>
              <a:gd name="connsiteY2" fmla="*/ 0 h 12879"/>
              <a:gd name="connsiteX3" fmla="*/ 10824 w 10831"/>
              <a:gd name="connsiteY3" fmla="*/ 6776 h 12879"/>
              <a:gd name="connsiteX4" fmla="*/ 0 w 10831"/>
              <a:gd name="connsiteY4" fmla="*/ 12879 h 12879"/>
              <a:gd name="connsiteX0" fmla="*/ 0 w 11388"/>
              <a:gd name="connsiteY0" fmla="*/ 13140 h 13140"/>
              <a:gd name="connsiteX1" fmla="*/ 3047 w 11388"/>
              <a:gd name="connsiteY1" fmla="*/ 0 h 13140"/>
              <a:gd name="connsiteX2" fmla="*/ 11047 w 11388"/>
              <a:gd name="connsiteY2" fmla="*/ 0 h 13140"/>
              <a:gd name="connsiteX3" fmla="*/ 11381 w 11388"/>
              <a:gd name="connsiteY3" fmla="*/ 6776 h 13140"/>
              <a:gd name="connsiteX4" fmla="*/ 0 w 11388"/>
              <a:gd name="connsiteY4" fmla="*/ 13140 h 13140"/>
              <a:gd name="connsiteX0" fmla="*/ 0 w 11047"/>
              <a:gd name="connsiteY0" fmla="*/ 13140 h 13140"/>
              <a:gd name="connsiteX1" fmla="*/ 3047 w 11047"/>
              <a:gd name="connsiteY1" fmla="*/ 0 h 13140"/>
              <a:gd name="connsiteX2" fmla="*/ 11047 w 11047"/>
              <a:gd name="connsiteY2" fmla="*/ 0 h 13140"/>
              <a:gd name="connsiteX3" fmla="*/ 10400 w 11047"/>
              <a:gd name="connsiteY3" fmla="*/ 6340 h 13140"/>
              <a:gd name="connsiteX4" fmla="*/ 0 w 11047"/>
              <a:gd name="connsiteY4" fmla="*/ 13140 h 13140"/>
              <a:gd name="connsiteX0" fmla="*/ 0 w 11047"/>
              <a:gd name="connsiteY0" fmla="*/ 13750 h 13750"/>
              <a:gd name="connsiteX1" fmla="*/ 2808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4534 h 14534"/>
              <a:gd name="connsiteX1" fmla="*/ 2357 w 11047"/>
              <a:gd name="connsiteY1" fmla="*/ 0 h 14534"/>
              <a:gd name="connsiteX2" fmla="*/ 11047 w 11047"/>
              <a:gd name="connsiteY2" fmla="*/ 1394 h 14534"/>
              <a:gd name="connsiteX3" fmla="*/ 10400 w 11047"/>
              <a:gd name="connsiteY3" fmla="*/ 7734 h 14534"/>
              <a:gd name="connsiteX4" fmla="*/ 0 w 11047"/>
              <a:gd name="connsiteY4" fmla="*/ 14534 h 14534"/>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401 h 13401"/>
              <a:gd name="connsiteX1" fmla="*/ 2437 w 11047"/>
              <a:gd name="connsiteY1" fmla="*/ 0 h 13401"/>
              <a:gd name="connsiteX2" fmla="*/ 11047 w 11047"/>
              <a:gd name="connsiteY2" fmla="*/ 261 h 13401"/>
              <a:gd name="connsiteX3" fmla="*/ 10400 w 11047"/>
              <a:gd name="connsiteY3" fmla="*/ 6601 h 13401"/>
              <a:gd name="connsiteX4" fmla="*/ 0 w 11047"/>
              <a:gd name="connsiteY4" fmla="*/ 13401 h 13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 h="13401">
                <a:moveTo>
                  <a:pt x="0" y="13401"/>
                </a:moveTo>
                <a:lnTo>
                  <a:pt x="2437" y="0"/>
                </a:lnTo>
                <a:cubicBezTo>
                  <a:pt x="5298" y="900"/>
                  <a:pt x="8159" y="58"/>
                  <a:pt x="11047" y="261"/>
                </a:cubicBezTo>
                <a:cubicBezTo>
                  <a:pt x="10973" y="2287"/>
                  <a:pt x="10474" y="4575"/>
                  <a:pt x="10400" y="6601"/>
                </a:cubicBezTo>
                <a:lnTo>
                  <a:pt x="0" y="13401"/>
                </a:lnTo>
                <a:close/>
              </a:path>
            </a:pathLst>
          </a:custGeom>
          <a:gradFill flip="none" rotWithShape="1">
            <a:gsLst>
              <a:gs pos="0">
                <a:schemeClr val="tx1">
                  <a:lumMod val="95000"/>
                  <a:lumOff val="5000"/>
                </a:schemeClr>
              </a:gs>
              <a:gs pos="48000">
                <a:srgbClr val="4D585E"/>
              </a:gs>
              <a:gs pos="100000">
                <a:srgbClr val="8F9AA2"/>
              </a:gs>
            </a:gsLst>
            <a:path path="circle">
              <a:fillToRect l="100000" b="100000"/>
            </a:path>
            <a:tileRect t="-100000" r="-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white"/>
              </a:solidFill>
              <a:latin typeface="Calibri Light" panose="020F0302020204030204" pitchFamily="34" charset="0"/>
              <a:cs typeface="Calibri Light" panose="020F0302020204030204" pitchFamily="34" charset="0"/>
            </a:endParaRPr>
          </a:p>
        </p:txBody>
      </p:sp>
      <p:sp>
        <p:nvSpPr>
          <p:cNvPr id="45" name="Flowchart: Data 8">
            <a:extLst>
              <a:ext uri="{FF2B5EF4-FFF2-40B4-BE49-F238E27FC236}">
                <a16:creationId xmlns:a16="http://schemas.microsoft.com/office/drawing/2014/main" id="{0A29D9EB-A048-714C-ACEE-21E487AD865B}"/>
              </a:ext>
            </a:extLst>
          </p:cNvPr>
          <p:cNvSpPr/>
          <p:nvPr/>
        </p:nvSpPr>
        <p:spPr>
          <a:xfrm flipH="1">
            <a:off x="295554" y="4509856"/>
            <a:ext cx="1343208" cy="56783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490"/>
              <a:gd name="connsiteY0" fmla="*/ 12879 h 12879"/>
              <a:gd name="connsiteX1" fmla="*/ 2490 w 10490"/>
              <a:gd name="connsiteY1" fmla="*/ 0 h 12879"/>
              <a:gd name="connsiteX2" fmla="*/ 10490 w 10490"/>
              <a:gd name="connsiteY2" fmla="*/ 0 h 12879"/>
              <a:gd name="connsiteX3" fmla="*/ 8490 w 10490"/>
              <a:gd name="connsiteY3" fmla="*/ 10000 h 12879"/>
              <a:gd name="connsiteX4" fmla="*/ 0 w 10490"/>
              <a:gd name="connsiteY4" fmla="*/ 12879 h 12879"/>
              <a:gd name="connsiteX0" fmla="*/ 0 w 10490"/>
              <a:gd name="connsiteY0" fmla="*/ 12879 h 12879"/>
              <a:gd name="connsiteX1" fmla="*/ 2490 w 10490"/>
              <a:gd name="connsiteY1" fmla="*/ 0 h 12879"/>
              <a:gd name="connsiteX2" fmla="*/ 10490 w 10490"/>
              <a:gd name="connsiteY2" fmla="*/ 0 h 12879"/>
              <a:gd name="connsiteX3" fmla="*/ 10267 w 10490"/>
              <a:gd name="connsiteY3" fmla="*/ 6079 h 12879"/>
              <a:gd name="connsiteX4" fmla="*/ 0 w 10490"/>
              <a:gd name="connsiteY4" fmla="*/ 12879 h 12879"/>
              <a:gd name="connsiteX0" fmla="*/ 0 w 10831"/>
              <a:gd name="connsiteY0" fmla="*/ 12879 h 12879"/>
              <a:gd name="connsiteX1" fmla="*/ 2490 w 10831"/>
              <a:gd name="connsiteY1" fmla="*/ 0 h 12879"/>
              <a:gd name="connsiteX2" fmla="*/ 10490 w 10831"/>
              <a:gd name="connsiteY2" fmla="*/ 0 h 12879"/>
              <a:gd name="connsiteX3" fmla="*/ 10824 w 10831"/>
              <a:gd name="connsiteY3" fmla="*/ 6776 h 12879"/>
              <a:gd name="connsiteX4" fmla="*/ 0 w 10831"/>
              <a:gd name="connsiteY4" fmla="*/ 12879 h 12879"/>
              <a:gd name="connsiteX0" fmla="*/ 0 w 11388"/>
              <a:gd name="connsiteY0" fmla="*/ 13140 h 13140"/>
              <a:gd name="connsiteX1" fmla="*/ 3047 w 11388"/>
              <a:gd name="connsiteY1" fmla="*/ 0 h 13140"/>
              <a:gd name="connsiteX2" fmla="*/ 11047 w 11388"/>
              <a:gd name="connsiteY2" fmla="*/ 0 h 13140"/>
              <a:gd name="connsiteX3" fmla="*/ 11381 w 11388"/>
              <a:gd name="connsiteY3" fmla="*/ 6776 h 13140"/>
              <a:gd name="connsiteX4" fmla="*/ 0 w 11388"/>
              <a:gd name="connsiteY4" fmla="*/ 13140 h 13140"/>
              <a:gd name="connsiteX0" fmla="*/ 0 w 11047"/>
              <a:gd name="connsiteY0" fmla="*/ 13140 h 13140"/>
              <a:gd name="connsiteX1" fmla="*/ 3047 w 11047"/>
              <a:gd name="connsiteY1" fmla="*/ 0 h 13140"/>
              <a:gd name="connsiteX2" fmla="*/ 11047 w 11047"/>
              <a:gd name="connsiteY2" fmla="*/ 0 h 13140"/>
              <a:gd name="connsiteX3" fmla="*/ 10400 w 11047"/>
              <a:gd name="connsiteY3" fmla="*/ 6340 h 13140"/>
              <a:gd name="connsiteX4" fmla="*/ 0 w 11047"/>
              <a:gd name="connsiteY4" fmla="*/ 13140 h 13140"/>
              <a:gd name="connsiteX0" fmla="*/ 0 w 11047"/>
              <a:gd name="connsiteY0" fmla="*/ 13750 h 13750"/>
              <a:gd name="connsiteX1" fmla="*/ 2808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4534 h 14534"/>
              <a:gd name="connsiteX1" fmla="*/ 2357 w 11047"/>
              <a:gd name="connsiteY1" fmla="*/ 0 h 14534"/>
              <a:gd name="connsiteX2" fmla="*/ 11047 w 11047"/>
              <a:gd name="connsiteY2" fmla="*/ 1394 h 14534"/>
              <a:gd name="connsiteX3" fmla="*/ 10400 w 11047"/>
              <a:gd name="connsiteY3" fmla="*/ 7734 h 14534"/>
              <a:gd name="connsiteX4" fmla="*/ 0 w 11047"/>
              <a:gd name="connsiteY4" fmla="*/ 14534 h 14534"/>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401 h 13401"/>
              <a:gd name="connsiteX1" fmla="*/ 2437 w 11047"/>
              <a:gd name="connsiteY1" fmla="*/ 0 h 13401"/>
              <a:gd name="connsiteX2" fmla="*/ 11047 w 11047"/>
              <a:gd name="connsiteY2" fmla="*/ 261 h 13401"/>
              <a:gd name="connsiteX3" fmla="*/ 10400 w 11047"/>
              <a:gd name="connsiteY3" fmla="*/ 6601 h 13401"/>
              <a:gd name="connsiteX4" fmla="*/ 0 w 11047"/>
              <a:gd name="connsiteY4" fmla="*/ 13401 h 13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 h="13401">
                <a:moveTo>
                  <a:pt x="0" y="13401"/>
                </a:moveTo>
                <a:lnTo>
                  <a:pt x="2437" y="0"/>
                </a:lnTo>
                <a:cubicBezTo>
                  <a:pt x="5298" y="900"/>
                  <a:pt x="8159" y="58"/>
                  <a:pt x="11047" y="261"/>
                </a:cubicBezTo>
                <a:cubicBezTo>
                  <a:pt x="10973" y="2287"/>
                  <a:pt x="10474" y="4575"/>
                  <a:pt x="10400" y="6601"/>
                </a:cubicBezTo>
                <a:lnTo>
                  <a:pt x="0" y="13401"/>
                </a:lnTo>
                <a:close/>
              </a:path>
            </a:pathLst>
          </a:custGeom>
          <a:gradFill flip="none" rotWithShape="1">
            <a:gsLst>
              <a:gs pos="0">
                <a:schemeClr val="tx1">
                  <a:lumMod val="95000"/>
                  <a:lumOff val="5000"/>
                </a:schemeClr>
              </a:gs>
              <a:gs pos="48000">
                <a:srgbClr val="4D585E"/>
              </a:gs>
              <a:gs pos="100000">
                <a:srgbClr val="8F9AA2"/>
              </a:gs>
            </a:gsLst>
            <a:path path="circle">
              <a:fillToRect l="100000" b="100000"/>
            </a:path>
            <a:tileRect t="-100000" r="-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white"/>
              </a:solidFill>
              <a:latin typeface="Calibri Light" panose="020F0302020204030204" pitchFamily="34" charset="0"/>
              <a:cs typeface="Calibri Light" panose="020F0302020204030204" pitchFamily="34" charset="0"/>
            </a:endParaRPr>
          </a:p>
        </p:txBody>
      </p:sp>
      <p:sp>
        <p:nvSpPr>
          <p:cNvPr id="46" name="Arrow: Pentagon 104">
            <a:extLst>
              <a:ext uri="{FF2B5EF4-FFF2-40B4-BE49-F238E27FC236}">
                <a16:creationId xmlns:a16="http://schemas.microsoft.com/office/drawing/2014/main" id="{7C7EFE8C-9C0A-B845-B7F2-9E46BBA9BC47}"/>
              </a:ext>
            </a:extLst>
          </p:cNvPr>
          <p:cNvSpPr/>
          <p:nvPr/>
        </p:nvSpPr>
        <p:spPr>
          <a:xfrm rot="2428">
            <a:off x="389037" y="4381637"/>
            <a:ext cx="11735685" cy="863028"/>
          </a:xfrm>
          <a:prstGeom prst="homePlate">
            <a:avLst>
              <a:gd name="adj" fmla="val 49018"/>
            </a:avLst>
          </a:prstGeom>
          <a:gradFill flip="none" rotWithShape="1">
            <a:gsLst>
              <a:gs pos="100000">
                <a:srgbClr val="036F77"/>
              </a:gs>
              <a:gs pos="0">
                <a:srgbClr val="04A9B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27">
              <a:defRPr/>
            </a:pPr>
            <a:endParaRPr lang="en-US" sz="1600" dirty="0">
              <a:solidFill>
                <a:srgbClr val="E7E6E6">
                  <a:lumMod val="50000"/>
                </a:srgbClr>
              </a:solidFill>
              <a:latin typeface="Calibri Light" panose="020F0302020204030204" pitchFamily="34" charset="0"/>
              <a:cs typeface="Calibri Light" panose="020F0302020204030204" pitchFamily="34" charset="0"/>
            </a:endParaRPr>
          </a:p>
        </p:txBody>
      </p:sp>
      <p:sp>
        <p:nvSpPr>
          <p:cNvPr id="47" name="Rectangle 46">
            <a:extLst>
              <a:ext uri="{FF2B5EF4-FFF2-40B4-BE49-F238E27FC236}">
                <a16:creationId xmlns:a16="http://schemas.microsoft.com/office/drawing/2014/main" id="{CC4A1628-80D0-5443-84F4-32C2B5AF474C}"/>
              </a:ext>
            </a:extLst>
          </p:cNvPr>
          <p:cNvSpPr/>
          <p:nvPr/>
        </p:nvSpPr>
        <p:spPr>
          <a:xfrm>
            <a:off x="484735" y="4403783"/>
            <a:ext cx="10938583" cy="807986"/>
          </a:xfrm>
          <a:prstGeom prst="rect">
            <a:avLst/>
          </a:prstGeom>
          <a:noFill/>
        </p:spPr>
        <p:txBody>
          <a:bodyPr wrap="square" lIns="68652" tIns="34326" rIns="68652" bIns="34326">
            <a:spAutoFit/>
          </a:bodyPr>
          <a:lstStyle/>
          <a:p>
            <a:pPr algn="just"/>
            <a:r>
              <a:rPr lang="ro-RO" sz="1200" dirty="0">
                <a:latin typeface="Times New Roman" panose="02020603050405020304" pitchFamily="18" charset="0"/>
                <a:cs typeface="Times New Roman" panose="02020603050405020304" pitchFamily="18" charset="0"/>
              </a:rPr>
              <a:t> 2. Sustenabilitatea </a:t>
            </a:r>
            <a:r>
              <a:rPr lang="ro-RO" sz="1200" dirty="0" err="1">
                <a:latin typeface="Times New Roman" panose="02020603050405020304" pitchFamily="18" charset="0"/>
                <a:cs typeface="Times New Roman" panose="02020603050405020304" pitchFamily="18" charset="0"/>
              </a:rPr>
              <a:t>destinaţiei</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locuinţelor</a:t>
            </a:r>
            <a:r>
              <a:rPr lang="ro-RO" sz="1200" dirty="0">
                <a:latin typeface="Times New Roman" panose="02020603050405020304" pitchFamily="18" charset="0"/>
                <a:cs typeface="Times New Roman" panose="02020603050405020304" pitchFamily="18" charset="0"/>
              </a:rPr>
              <a:t> protejate; bunurile </a:t>
            </a:r>
            <a:r>
              <a:rPr lang="ro-RO" sz="1200" dirty="0" err="1">
                <a:latin typeface="Times New Roman" panose="02020603050405020304" pitchFamily="18" charset="0"/>
                <a:cs typeface="Times New Roman" panose="02020603050405020304" pitchFamily="18" charset="0"/>
              </a:rPr>
              <a:t>achiziţionate</a:t>
            </a:r>
            <a:r>
              <a:rPr lang="ro-RO" sz="1200" dirty="0">
                <a:latin typeface="Times New Roman" panose="02020603050405020304" pitchFamily="18" charset="0"/>
                <a:cs typeface="Times New Roman" panose="02020603050405020304" pitchFamily="18" charset="0"/>
              </a:rPr>
              <a:t> în cadrul programului de dotare a </a:t>
            </a:r>
            <a:r>
              <a:rPr lang="ro-RO" sz="1200" dirty="0" err="1">
                <a:latin typeface="Times New Roman" panose="02020603050405020304" pitchFamily="18" charset="0"/>
                <a:cs typeface="Times New Roman" panose="02020603050405020304" pitchFamily="18" charset="0"/>
              </a:rPr>
              <a:t>locuinţelor</a:t>
            </a:r>
            <a:r>
              <a:rPr lang="ro-RO" sz="1200" dirty="0">
                <a:latin typeface="Times New Roman" panose="02020603050405020304" pitchFamily="18" charset="0"/>
                <a:cs typeface="Times New Roman" panose="02020603050405020304" pitchFamily="18" charset="0"/>
              </a:rPr>
              <a:t> produc efecte pe termen lung,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după finalizarea proiectului, în ceea ce </a:t>
            </a:r>
            <a:r>
              <a:rPr lang="ro-RO" sz="1200" dirty="0" err="1">
                <a:latin typeface="Times New Roman" panose="02020603050405020304" pitchFamily="18" charset="0"/>
                <a:cs typeface="Times New Roman" panose="02020603050405020304" pitchFamily="18" charset="0"/>
              </a:rPr>
              <a:t>priveşte</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creşterea</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calităţii</a:t>
            </a:r>
            <a:r>
              <a:rPr lang="ro-RO" sz="1200" dirty="0">
                <a:latin typeface="Times New Roman" panose="02020603050405020304" pitchFamily="18" charset="0"/>
                <a:cs typeface="Times New Roman" panose="02020603050405020304" pitchFamily="18" charset="0"/>
              </a:rPr>
              <a:t> serviciilor oferite victimelor violentei domestice. De asemenea, toate instrumentele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procedurile de lucru elaborate în cadrul proiectului, odată aprobate de reprezentantul legal al ANES, vor deveni aplicabile pe viitor în domeniul de </a:t>
            </a:r>
            <a:r>
              <a:rPr lang="ro-RO" sz="1200" dirty="0" err="1">
                <a:latin typeface="Times New Roman" panose="02020603050405020304" pitchFamily="18" charset="0"/>
                <a:cs typeface="Times New Roman" panose="02020603050405020304" pitchFamily="18" charset="0"/>
              </a:rPr>
              <a:t>referinţă</a:t>
            </a:r>
            <a:r>
              <a:rPr lang="ro-RO" sz="1200" dirty="0">
                <a:latin typeface="Times New Roman" panose="02020603050405020304" pitchFamily="18" charset="0"/>
                <a:cs typeface="Times New Roman" panose="02020603050405020304" pitchFamily="18" charset="0"/>
              </a:rPr>
              <a:t>, atât în ceea ce </a:t>
            </a:r>
            <a:r>
              <a:rPr lang="ro-RO" sz="1200" dirty="0" err="1">
                <a:latin typeface="Times New Roman" panose="02020603050405020304" pitchFamily="18" charset="0"/>
                <a:cs typeface="Times New Roman" panose="02020603050405020304" pitchFamily="18" charset="0"/>
              </a:rPr>
              <a:t>priveşte</a:t>
            </a:r>
            <a:r>
              <a:rPr lang="ro-RO" sz="1200" dirty="0">
                <a:latin typeface="Times New Roman" panose="02020603050405020304" pitchFamily="18" charset="0"/>
                <a:cs typeface="Times New Roman" panose="02020603050405020304" pitchFamily="18" charset="0"/>
              </a:rPr>
              <a:t> lucrul în </a:t>
            </a:r>
            <a:r>
              <a:rPr lang="ro-RO" sz="1200" dirty="0" err="1">
                <a:latin typeface="Times New Roman" panose="02020603050405020304" pitchFamily="18" charset="0"/>
                <a:cs typeface="Times New Roman" panose="02020603050405020304" pitchFamily="18" charset="0"/>
              </a:rPr>
              <a:t>reţea</a:t>
            </a:r>
            <a:r>
              <a:rPr lang="ro-RO" sz="1200" dirty="0">
                <a:latin typeface="Times New Roman" panose="02020603050405020304" pitchFamily="18" charset="0"/>
                <a:cs typeface="Times New Roman" panose="02020603050405020304" pitchFamily="18" charset="0"/>
              </a:rPr>
              <a:t>, cât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furnizarea către victime a unor servicii de calitate de către </a:t>
            </a:r>
            <a:r>
              <a:rPr lang="ro-RO" sz="1200" dirty="0" err="1">
                <a:latin typeface="Times New Roman" panose="02020603050405020304" pitchFamily="18" charset="0"/>
                <a:cs typeface="Times New Roman" panose="02020603050405020304" pitchFamily="18" charset="0"/>
              </a:rPr>
              <a:t>profesioniştii</a:t>
            </a:r>
            <a:r>
              <a:rPr lang="ro-RO" sz="1200" dirty="0">
                <a:latin typeface="Times New Roman" panose="02020603050405020304" pitchFamily="18" charset="0"/>
                <a:cs typeface="Times New Roman" panose="02020603050405020304" pitchFamily="18" charset="0"/>
              </a:rPr>
              <a:t> din centrele pentru prevenirea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combaterea </a:t>
            </a:r>
            <a:r>
              <a:rPr lang="ro-RO" sz="1200" dirty="0" err="1">
                <a:latin typeface="Times New Roman" panose="02020603050405020304" pitchFamily="18" charset="0"/>
                <a:cs typeface="Times New Roman" panose="02020603050405020304" pitchFamily="18" charset="0"/>
              </a:rPr>
              <a:t>violenţei</a:t>
            </a:r>
            <a:r>
              <a:rPr lang="ro-RO" sz="1200" dirty="0">
                <a:latin typeface="Times New Roman" panose="02020603050405020304" pitchFamily="18" charset="0"/>
                <a:cs typeface="Times New Roman" panose="02020603050405020304" pitchFamily="18" charset="0"/>
              </a:rPr>
              <a:t> domestice. </a:t>
            </a:r>
          </a:p>
        </p:txBody>
      </p:sp>
      <p:sp>
        <p:nvSpPr>
          <p:cNvPr id="50" name="Arrow: Pentagon 108">
            <a:extLst>
              <a:ext uri="{FF2B5EF4-FFF2-40B4-BE49-F238E27FC236}">
                <a16:creationId xmlns:a16="http://schemas.microsoft.com/office/drawing/2014/main" id="{36CC7657-5340-B84F-A77C-68F8B88B4E65}"/>
              </a:ext>
            </a:extLst>
          </p:cNvPr>
          <p:cNvSpPr/>
          <p:nvPr/>
        </p:nvSpPr>
        <p:spPr>
          <a:xfrm rot="2428">
            <a:off x="389072" y="5474110"/>
            <a:ext cx="11699320" cy="760891"/>
          </a:xfrm>
          <a:prstGeom prst="homePlate">
            <a:avLst>
              <a:gd name="adj" fmla="val 49836"/>
            </a:avLst>
          </a:prstGeom>
          <a:gradFill flip="none" rotWithShape="1">
            <a:gsLst>
              <a:gs pos="100000">
                <a:srgbClr val="BD1B13"/>
              </a:gs>
              <a:gs pos="0">
                <a:srgbClr val="E8281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27">
              <a:defRPr/>
            </a:pPr>
            <a:endParaRPr lang="en-US" sz="1600">
              <a:solidFill>
                <a:srgbClr val="E7E6E6">
                  <a:lumMod val="50000"/>
                </a:srgbClr>
              </a:solidFill>
              <a:latin typeface="Calibri Light" panose="020F0302020204030204" pitchFamily="34" charset="0"/>
              <a:cs typeface="Calibri Light" panose="020F0302020204030204" pitchFamily="34" charset="0"/>
            </a:endParaRPr>
          </a:p>
        </p:txBody>
      </p:sp>
      <p:sp>
        <p:nvSpPr>
          <p:cNvPr id="51" name="Rectangle 50">
            <a:extLst>
              <a:ext uri="{FF2B5EF4-FFF2-40B4-BE49-F238E27FC236}">
                <a16:creationId xmlns:a16="http://schemas.microsoft.com/office/drawing/2014/main" id="{415BA642-5B14-5A4B-9901-1E35684269A7}"/>
              </a:ext>
            </a:extLst>
          </p:cNvPr>
          <p:cNvSpPr/>
          <p:nvPr/>
        </p:nvSpPr>
        <p:spPr>
          <a:xfrm>
            <a:off x="431372" y="5550070"/>
            <a:ext cx="11161935" cy="623320"/>
          </a:xfrm>
          <a:prstGeom prst="rect">
            <a:avLst/>
          </a:prstGeom>
          <a:noFill/>
        </p:spPr>
        <p:txBody>
          <a:bodyPr wrap="square" lIns="68652" tIns="34326" rIns="68652" bIns="34326">
            <a:spAutoFit/>
          </a:bodyPr>
          <a:lstStyle/>
          <a:p>
            <a:r>
              <a:rPr lang="ro-RO" sz="1200" dirty="0">
                <a:latin typeface="Times New Roman" panose="02020603050405020304" pitchFamily="18" charset="0"/>
                <a:cs typeface="Times New Roman" panose="02020603050405020304" pitchFamily="18" charset="0"/>
              </a:rPr>
              <a:t>3. Sustenabilitatea </a:t>
            </a:r>
            <a:r>
              <a:rPr lang="ro-RO" sz="1200" dirty="0" err="1">
                <a:latin typeface="Times New Roman" panose="02020603050405020304" pitchFamily="18" charset="0"/>
                <a:cs typeface="Times New Roman" panose="02020603050405020304" pitchFamily="18" charset="0"/>
              </a:rPr>
              <a:t>activităţilor</a:t>
            </a:r>
            <a:r>
              <a:rPr lang="ro-RO" sz="1200" dirty="0">
                <a:latin typeface="Times New Roman" panose="02020603050405020304" pitchFamily="18" charset="0"/>
                <a:cs typeface="Times New Roman" panose="02020603050405020304" pitchFamily="18" charset="0"/>
              </a:rPr>
              <a:t> de promovare. Toate instrumentele/procedurile/ mecanismele/reglementările în domeniu dezvoltate în cadrul proiectului vor fi diseminate de către ANES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către alte </a:t>
            </a:r>
            <a:r>
              <a:rPr lang="ro-RO" sz="1200" dirty="0" err="1">
                <a:latin typeface="Times New Roman" panose="02020603050405020304" pitchFamily="18" charset="0"/>
                <a:cs typeface="Times New Roman" panose="02020603050405020304" pitchFamily="18" charset="0"/>
              </a:rPr>
              <a:t>entităţi</a:t>
            </a:r>
            <a:r>
              <a:rPr lang="ro-RO" sz="1200" dirty="0">
                <a:latin typeface="Times New Roman" panose="02020603050405020304" pitchFamily="18" charset="0"/>
                <a:cs typeface="Times New Roman" panose="02020603050405020304" pitchFamily="18" charset="0"/>
              </a:rPr>
              <a:t> interesate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utilizate în mod unitar în </a:t>
            </a:r>
            <a:r>
              <a:rPr lang="ro-RO" sz="1200" dirty="0" err="1">
                <a:latin typeface="Times New Roman" panose="02020603050405020304" pitchFamily="18" charset="0"/>
                <a:cs typeface="Times New Roman" panose="02020603050405020304" pitchFamily="18" charset="0"/>
              </a:rPr>
              <a:t>activităţile</a:t>
            </a:r>
            <a:r>
              <a:rPr lang="ro-RO" sz="1200" dirty="0">
                <a:latin typeface="Times New Roman" panose="02020603050405020304" pitchFamily="18" charset="0"/>
                <a:cs typeface="Times New Roman" panose="02020603050405020304" pitchFamily="18" charset="0"/>
              </a:rPr>
              <a:t> ulterioare din domeniu, creând calitatea serviciilor în domeniul </a:t>
            </a:r>
            <a:r>
              <a:rPr lang="ro-RO" sz="1200" dirty="0" err="1">
                <a:latin typeface="Times New Roman" panose="02020603050405020304" pitchFamily="18" charset="0"/>
                <a:cs typeface="Times New Roman" panose="02020603050405020304" pitchFamily="18" charset="0"/>
              </a:rPr>
              <a:t>violenţei</a:t>
            </a:r>
            <a:r>
              <a:rPr lang="ro-RO" sz="1200" dirty="0">
                <a:latin typeface="Times New Roman" panose="02020603050405020304" pitchFamily="18" charset="0"/>
                <a:cs typeface="Times New Roman" panose="02020603050405020304" pitchFamily="18" charset="0"/>
              </a:rPr>
              <a:t> domestice. Se vor avea în vedere </a:t>
            </a:r>
            <a:r>
              <a:rPr lang="ro-RO" sz="1200" dirty="0" err="1">
                <a:latin typeface="Times New Roman" panose="02020603050405020304" pitchFamily="18" charset="0"/>
                <a:cs typeface="Times New Roman" panose="02020603050405020304" pitchFamily="18" charset="0"/>
              </a:rPr>
              <a:t>acţiunile</a:t>
            </a:r>
            <a:r>
              <a:rPr lang="ro-RO" sz="1200" dirty="0">
                <a:latin typeface="Times New Roman" panose="02020603050405020304" pitchFamily="18" charset="0"/>
                <a:cs typeface="Times New Roman" panose="02020603050405020304" pitchFamily="18" charset="0"/>
              </a:rPr>
              <a:t> previzionate pentru diseminarea rezultatelor (</a:t>
            </a:r>
            <a:r>
              <a:rPr lang="ro-RO" sz="1200" dirty="0" err="1">
                <a:latin typeface="Times New Roman" panose="02020603050405020304" pitchFamily="18" charset="0"/>
                <a:cs typeface="Times New Roman" panose="02020603050405020304" pitchFamily="18" charset="0"/>
              </a:rPr>
              <a:t>seminarii</a:t>
            </a:r>
            <a:r>
              <a:rPr lang="ro-RO" sz="1200" dirty="0">
                <a:latin typeface="Times New Roman" panose="02020603050405020304" pitchFamily="18" charset="0"/>
                <a:cs typeface="Times New Roman" panose="02020603050405020304" pitchFamily="18" charset="0"/>
              </a:rPr>
              <a:t>, întâlniri, materiale informative etc).</a:t>
            </a:r>
          </a:p>
        </p:txBody>
      </p:sp>
      <p:sp>
        <p:nvSpPr>
          <p:cNvPr id="60" name="Oval 59">
            <a:extLst>
              <a:ext uri="{FF2B5EF4-FFF2-40B4-BE49-F238E27FC236}">
                <a16:creationId xmlns:a16="http://schemas.microsoft.com/office/drawing/2014/main" id="{5D016779-604C-4B46-BE3D-A164F9411EC8}"/>
              </a:ext>
            </a:extLst>
          </p:cNvPr>
          <p:cNvSpPr/>
          <p:nvPr/>
        </p:nvSpPr>
        <p:spPr>
          <a:xfrm>
            <a:off x="2128489" y="6589006"/>
            <a:ext cx="1720369" cy="196690"/>
          </a:xfrm>
          <a:prstGeom prst="ellipse">
            <a:avLst/>
          </a:pr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endParaRPr lang="en-US" sz="1500">
              <a:solidFill>
                <a:prstClr val="white"/>
              </a:solidFill>
              <a:latin typeface="Calibri" panose="020F0502020204030204"/>
            </a:endParaRPr>
          </a:p>
        </p:txBody>
      </p:sp>
      <p:sp>
        <p:nvSpPr>
          <p:cNvPr id="2" name="Rectangle 1">
            <a:extLst>
              <a:ext uri="{FF2B5EF4-FFF2-40B4-BE49-F238E27FC236}">
                <a16:creationId xmlns:a16="http://schemas.microsoft.com/office/drawing/2014/main" id="{D65E196A-C8A7-41AD-AA8C-D3840A74DFC1}"/>
              </a:ext>
            </a:extLst>
          </p:cNvPr>
          <p:cNvSpPr/>
          <p:nvPr/>
        </p:nvSpPr>
        <p:spPr>
          <a:xfrm>
            <a:off x="3937543" y="193962"/>
            <a:ext cx="2640466" cy="530594"/>
          </a:xfrm>
          <a:prstGeom prst="rect">
            <a:avLst/>
          </a:prstGeom>
        </p:spPr>
        <p:txBody>
          <a:bodyPr wrap="none">
            <a:spAutoFit/>
          </a:bodyPr>
          <a:lstStyle/>
          <a:p>
            <a:pPr algn="just">
              <a:lnSpc>
                <a:spcPct val="107000"/>
              </a:lnSpc>
              <a:spcAft>
                <a:spcPts val="800"/>
              </a:spcAft>
            </a:pPr>
            <a:r>
              <a:rPr lang="ro-RO" sz="2800" b="1" dirty="0">
                <a:latin typeface="Times New Roman" panose="02020603050405020304" pitchFamily="18" charset="0"/>
                <a:ea typeface="Calibri" panose="020F0502020204030204" pitchFamily="34" charset="0"/>
                <a:cs typeface="Times New Roman" panose="02020603050405020304" pitchFamily="18" charset="0"/>
              </a:rPr>
              <a:t>Sustenabilitatea</a:t>
            </a:r>
            <a:endParaRPr lang="ro-RO"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Rectangle 60">
            <a:extLst>
              <a:ext uri="{FF2B5EF4-FFF2-40B4-BE49-F238E27FC236}">
                <a16:creationId xmlns:a16="http://schemas.microsoft.com/office/drawing/2014/main" id="{13E92E0B-A648-42D1-8775-DB37BAE3AC3D}"/>
              </a:ext>
            </a:extLst>
          </p:cNvPr>
          <p:cNvSpPr/>
          <p:nvPr/>
        </p:nvSpPr>
        <p:spPr>
          <a:xfrm>
            <a:off x="1575043" y="1133383"/>
            <a:ext cx="10018264" cy="1396664"/>
          </a:xfrm>
          <a:prstGeom prst="rect">
            <a:avLst/>
          </a:prstGeom>
        </p:spPr>
        <p:txBody>
          <a:bodyPr wrap="square">
            <a:spAutoFit/>
          </a:bodyPr>
          <a:lstStyle/>
          <a:p>
            <a:pPr algn="just">
              <a:lnSpc>
                <a:spcPct val="107000"/>
              </a:lnSpc>
              <a:spcAft>
                <a:spcPts val="800"/>
              </a:spcAft>
            </a:pPr>
            <a:r>
              <a:rPr lang="ro-RO" sz="1600" b="1" dirty="0">
                <a:latin typeface="Times New Roman" panose="02020603050405020304" pitchFamily="18" charset="0"/>
                <a:ea typeface="Calibri" panose="020F0502020204030204" pitchFamily="34" charset="0"/>
                <a:cs typeface="Times New Roman" panose="02020603050405020304" pitchFamily="18" charset="0"/>
              </a:rPr>
              <a:t>În elaborarea propunerii de proiect au fost luate în considerare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activităţi</a:t>
            </a:r>
            <a:r>
              <a:rPr lang="ro-RO"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şi</a:t>
            </a:r>
            <a:r>
              <a:rPr lang="ro-RO"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acţiuni</a:t>
            </a:r>
            <a:r>
              <a:rPr lang="ro-RO" sz="1600" b="1" dirty="0">
                <a:latin typeface="Times New Roman" panose="02020603050405020304" pitchFamily="18" charset="0"/>
                <a:ea typeface="Calibri" panose="020F0502020204030204" pitchFamily="34" charset="0"/>
                <a:cs typeface="Times New Roman" panose="02020603050405020304" pitchFamily="18" charset="0"/>
              </a:rPr>
              <a:t> care să asigure sustenabilitatea proiectului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şi</a:t>
            </a:r>
            <a:r>
              <a:rPr lang="ro-RO" sz="1600" b="1" dirty="0">
                <a:latin typeface="Times New Roman" panose="02020603050405020304" pitchFamily="18" charset="0"/>
                <a:ea typeface="Calibri" panose="020F0502020204030204" pitchFamily="34" charset="0"/>
                <a:cs typeface="Times New Roman" panose="02020603050405020304" pitchFamily="18" charset="0"/>
              </a:rPr>
              <a:t> după finalizarea implementării acestuia. Atingerea obiectivelor proiectului se va realiza etapizat. Astfel, prin implementarea proiectului se au în vedere atât rezultate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obţinute</a:t>
            </a:r>
            <a:r>
              <a:rPr lang="ro-RO" sz="1600" b="1" dirty="0">
                <a:latin typeface="Times New Roman" panose="02020603050405020304" pitchFamily="18" charset="0"/>
                <a:ea typeface="Calibri" panose="020F0502020204030204" pitchFamily="34" charset="0"/>
                <a:cs typeface="Times New Roman" panose="02020603050405020304" pitchFamily="18" charset="0"/>
              </a:rPr>
              <a:t> pe termen mediu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şi</a:t>
            </a:r>
            <a:r>
              <a:rPr lang="ro-RO" sz="1600" b="1" dirty="0">
                <a:latin typeface="Times New Roman" panose="02020603050405020304" pitchFamily="18" charset="0"/>
                <a:ea typeface="Calibri" panose="020F0502020204030204" pitchFamily="34" charset="0"/>
                <a:cs typeface="Times New Roman" panose="02020603050405020304" pitchFamily="18" charset="0"/>
              </a:rPr>
              <a:t> scurt, cât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şi</a:t>
            </a:r>
            <a:r>
              <a:rPr lang="ro-RO" sz="1600" b="1" dirty="0">
                <a:latin typeface="Times New Roman" panose="02020603050405020304" pitchFamily="18" charset="0"/>
                <a:ea typeface="Calibri" panose="020F0502020204030204" pitchFamily="34" charset="0"/>
                <a:cs typeface="Times New Roman" panose="02020603050405020304" pitchFamily="18" charset="0"/>
              </a:rPr>
              <a:t> rezultate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şi</a:t>
            </a:r>
            <a:r>
              <a:rPr lang="ro-RO" sz="1600" b="1" dirty="0">
                <a:latin typeface="Times New Roman" panose="02020603050405020304" pitchFamily="18" charset="0"/>
                <a:ea typeface="Calibri" panose="020F0502020204030204" pitchFamily="34" charset="0"/>
                <a:cs typeface="Times New Roman" panose="02020603050405020304" pitchFamily="18" charset="0"/>
              </a:rPr>
              <a:t> efecte care apar pe termen mai lung. La nivelul </a:t>
            </a:r>
            <a:r>
              <a:rPr lang="ro-RO" sz="1600" b="1" dirty="0" err="1">
                <a:latin typeface="Times New Roman" panose="02020603050405020304" pitchFamily="18" charset="0"/>
                <a:ea typeface="Calibri" panose="020F0502020204030204" pitchFamily="34" charset="0"/>
                <a:cs typeface="Times New Roman" panose="02020603050405020304" pitchFamily="18" charset="0"/>
              </a:rPr>
              <a:t>activităţilor</a:t>
            </a:r>
            <a:r>
              <a:rPr lang="ro-RO" sz="1600" b="1" dirty="0">
                <a:latin typeface="Times New Roman" panose="02020603050405020304" pitchFamily="18" charset="0"/>
                <a:ea typeface="Calibri" panose="020F0502020204030204" pitchFamily="34" charset="0"/>
                <a:cs typeface="Times New Roman" panose="02020603050405020304" pitchFamily="18" charset="0"/>
              </a:rPr>
              <a:t> de bază ale proiectului, sustenabilitatea se va realiza pe 3 paliere: </a:t>
            </a:r>
            <a:endParaRPr lang="ro-RO"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562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50"/>
                                        <p:tgtEl>
                                          <p:spTgt spid="4"/>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250" fill="hold"/>
                                        <p:tgtEl>
                                          <p:spTgt spid="40"/>
                                        </p:tgtEl>
                                        <p:attrNameLst>
                                          <p:attrName>ppt_x</p:attrName>
                                        </p:attrNameLst>
                                      </p:cBhvr>
                                      <p:tavLst>
                                        <p:tav tm="0">
                                          <p:val>
                                            <p:strVal val="1+#ppt_w/2"/>
                                          </p:val>
                                        </p:tav>
                                        <p:tav tm="100000">
                                          <p:val>
                                            <p:strVal val="#ppt_x"/>
                                          </p:val>
                                        </p:tav>
                                      </p:tavLst>
                                    </p:anim>
                                    <p:anim calcmode="lin" valueType="num">
                                      <p:cBhvr additive="base">
                                        <p:cTn id="25" dur="250" fill="hold"/>
                                        <p:tgtEl>
                                          <p:spTgt spid="40"/>
                                        </p:tgtEl>
                                        <p:attrNameLst>
                                          <p:attrName>ppt_y</p:attrName>
                                        </p:attrNameLst>
                                      </p:cBhvr>
                                      <p:tavLst>
                                        <p:tav tm="0">
                                          <p:val>
                                            <p:strVal val="#ppt_y"/>
                                          </p:val>
                                        </p:tav>
                                        <p:tav tm="100000">
                                          <p:val>
                                            <p:strVal val="#ppt_y"/>
                                          </p:val>
                                        </p:tav>
                                      </p:tavLst>
                                    </p:anim>
                                  </p:childTnLst>
                                </p:cTn>
                              </p:par>
                            </p:childTnLst>
                          </p:cTn>
                        </p:par>
                        <p:par>
                          <p:cTn id="26" fill="hold">
                            <p:stCondLst>
                              <p:cond delay="250"/>
                            </p:stCondLst>
                            <p:childTnLst>
                              <p:par>
                                <p:cTn id="27" presetID="22" presetClass="entr" presetSubtype="2"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250"/>
                                        <p:tgtEl>
                                          <p:spTgt spid="3"/>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right)">
                                      <p:cBhvr>
                                        <p:cTn id="33" dur="250"/>
                                        <p:tgtEl>
                                          <p:spTgt spid="36"/>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250" fill="hold"/>
                                        <p:tgtEl>
                                          <p:spTgt spid="41"/>
                                        </p:tgtEl>
                                        <p:attrNameLst>
                                          <p:attrName>ppt_x</p:attrName>
                                        </p:attrNameLst>
                                      </p:cBhvr>
                                      <p:tavLst>
                                        <p:tav tm="0">
                                          <p:val>
                                            <p:strVal val="1+#ppt_w/2"/>
                                          </p:val>
                                        </p:tav>
                                        <p:tav tm="100000">
                                          <p:val>
                                            <p:strVal val="#ppt_x"/>
                                          </p:val>
                                        </p:tav>
                                      </p:tavLst>
                                    </p:anim>
                                    <p:anim calcmode="lin" valueType="num">
                                      <p:cBhvr additive="base">
                                        <p:cTn id="37" dur="25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250" fill="hold"/>
                                        <p:tgtEl>
                                          <p:spTgt spid="46"/>
                                        </p:tgtEl>
                                        <p:attrNameLst>
                                          <p:attrName>ppt_x</p:attrName>
                                        </p:attrNameLst>
                                      </p:cBhvr>
                                      <p:tavLst>
                                        <p:tav tm="0">
                                          <p:val>
                                            <p:strVal val="1+#ppt_w/2"/>
                                          </p:val>
                                        </p:tav>
                                        <p:tav tm="100000">
                                          <p:val>
                                            <p:strVal val="#ppt_x"/>
                                          </p:val>
                                        </p:tav>
                                      </p:tavLst>
                                    </p:anim>
                                    <p:anim calcmode="lin" valueType="num">
                                      <p:cBhvr additive="base">
                                        <p:cTn id="43" dur="250" fill="hold"/>
                                        <p:tgtEl>
                                          <p:spTgt spid="46"/>
                                        </p:tgtEl>
                                        <p:attrNameLst>
                                          <p:attrName>ppt_y</p:attrName>
                                        </p:attrNameLst>
                                      </p:cBhvr>
                                      <p:tavLst>
                                        <p:tav tm="0">
                                          <p:val>
                                            <p:strVal val="#ppt_y"/>
                                          </p:val>
                                        </p:tav>
                                        <p:tav tm="100000">
                                          <p:val>
                                            <p:strVal val="#ppt_y"/>
                                          </p:val>
                                        </p:tav>
                                      </p:tavLst>
                                    </p:anim>
                                  </p:childTnLst>
                                </p:cTn>
                              </p:par>
                            </p:childTnLst>
                          </p:cTn>
                        </p:par>
                        <p:par>
                          <p:cTn id="44" fill="hold">
                            <p:stCondLst>
                              <p:cond delay="25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250"/>
                                        <p:tgtEl>
                                          <p:spTgt spid="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250"/>
                                        <p:tgtEl>
                                          <p:spTgt spid="45"/>
                                        </p:tgtEl>
                                      </p:cBhvr>
                                    </p:animEffect>
                                  </p:childTnLst>
                                </p:cTn>
                              </p:par>
                              <p:par>
                                <p:cTn id="52" presetID="2" presetClass="entr" presetSubtype="2"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250" fill="hold"/>
                                        <p:tgtEl>
                                          <p:spTgt spid="47"/>
                                        </p:tgtEl>
                                        <p:attrNameLst>
                                          <p:attrName>ppt_x</p:attrName>
                                        </p:attrNameLst>
                                      </p:cBhvr>
                                      <p:tavLst>
                                        <p:tav tm="0">
                                          <p:val>
                                            <p:strVal val="1+#ppt_w/2"/>
                                          </p:val>
                                        </p:tav>
                                        <p:tav tm="100000">
                                          <p:val>
                                            <p:strVal val="#ppt_x"/>
                                          </p:val>
                                        </p:tav>
                                      </p:tavLst>
                                    </p:anim>
                                    <p:anim calcmode="lin" valueType="num">
                                      <p:cBhvr additive="base">
                                        <p:cTn id="55" dur="25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250" fill="hold"/>
                                        <p:tgtEl>
                                          <p:spTgt spid="50"/>
                                        </p:tgtEl>
                                        <p:attrNameLst>
                                          <p:attrName>ppt_x</p:attrName>
                                        </p:attrNameLst>
                                      </p:cBhvr>
                                      <p:tavLst>
                                        <p:tav tm="0">
                                          <p:val>
                                            <p:strVal val="1+#ppt_w/2"/>
                                          </p:val>
                                        </p:tav>
                                        <p:tav tm="100000">
                                          <p:val>
                                            <p:strVal val="#ppt_x"/>
                                          </p:val>
                                        </p:tav>
                                      </p:tavLst>
                                    </p:anim>
                                    <p:anim calcmode="lin" valueType="num">
                                      <p:cBhvr additive="base">
                                        <p:cTn id="61" dur="250" fill="hold"/>
                                        <p:tgtEl>
                                          <p:spTgt spid="50"/>
                                        </p:tgtEl>
                                        <p:attrNameLst>
                                          <p:attrName>ppt_y</p:attrName>
                                        </p:attrNameLst>
                                      </p:cBhvr>
                                      <p:tavLst>
                                        <p:tav tm="0">
                                          <p:val>
                                            <p:strVal val="#ppt_y"/>
                                          </p:val>
                                        </p:tav>
                                        <p:tav tm="100000">
                                          <p:val>
                                            <p:strVal val="#ppt_y"/>
                                          </p:val>
                                        </p:tav>
                                      </p:tavLst>
                                    </p:anim>
                                  </p:childTnLst>
                                </p:cTn>
                              </p:par>
                            </p:childTnLst>
                          </p:cTn>
                        </p:par>
                        <p:par>
                          <p:cTn id="62" fill="hold">
                            <p:stCondLst>
                              <p:cond delay="250"/>
                            </p:stCondLst>
                            <p:childTnLst>
                              <p:par>
                                <p:cTn id="63" presetID="22" presetClass="entr" presetSubtype="2"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right)">
                                      <p:cBhvr>
                                        <p:cTn id="65" dur="250"/>
                                        <p:tgtEl>
                                          <p:spTgt spid="5"/>
                                        </p:tgtEl>
                                      </p:cBhvr>
                                    </p:animEffec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right)">
                                      <p:cBhvr>
                                        <p:cTn id="69" dur="250"/>
                                        <p:tgtEl>
                                          <p:spTgt spid="44"/>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250" fill="hold"/>
                                        <p:tgtEl>
                                          <p:spTgt spid="51"/>
                                        </p:tgtEl>
                                        <p:attrNameLst>
                                          <p:attrName>ppt_x</p:attrName>
                                        </p:attrNameLst>
                                      </p:cBhvr>
                                      <p:tavLst>
                                        <p:tav tm="0">
                                          <p:val>
                                            <p:strVal val="1+#ppt_w/2"/>
                                          </p:val>
                                        </p:tav>
                                        <p:tav tm="100000">
                                          <p:val>
                                            <p:strVal val="#ppt_x"/>
                                          </p:val>
                                        </p:tav>
                                      </p:tavLst>
                                    </p:anim>
                                    <p:anim calcmode="lin" valueType="num">
                                      <p:cBhvr additive="base">
                                        <p:cTn id="73" dur="25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6" grpId="0" animBg="1"/>
      <p:bldP spid="37" grpId="0" animBg="1"/>
      <p:bldP spid="40" grpId="0" animBg="1"/>
      <p:bldP spid="41" grpId="0"/>
      <p:bldP spid="44" grpId="0" animBg="1"/>
      <p:bldP spid="45" grpId="0" animBg="1"/>
      <p:bldP spid="46" grpId="0" animBg="1"/>
      <p:bldP spid="47" grpId="0"/>
      <p:bldP spid="50" grpId="0" animBg="1"/>
      <p:bldP spid="51" grpId="0"/>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7FC8478-02A9-824B-B6D5-7FFD261B089B}"/>
              </a:ext>
            </a:extLst>
          </p:cNvPr>
          <p:cNvSpPr/>
          <p:nvPr/>
        </p:nvSpPr>
        <p:spPr>
          <a:xfrm rot="10800000">
            <a:off x="242851" y="3800939"/>
            <a:ext cx="197332" cy="163490"/>
          </a:xfrm>
          <a:prstGeom prst="rtTriangle">
            <a:avLst/>
          </a:prstGeom>
          <a:gradFill flip="none" rotWithShape="1">
            <a:gsLst>
              <a:gs pos="0">
                <a:srgbClr val="89AD05">
                  <a:shade val="30000"/>
                  <a:satMod val="115000"/>
                </a:srgbClr>
              </a:gs>
              <a:gs pos="50000">
                <a:srgbClr val="89AD05">
                  <a:shade val="67500"/>
                  <a:satMod val="115000"/>
                </a:srgbClr>
              </a:gs>
              <a:gs pos="100000">
                <a:srgbClr val="89AD0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black"/>
              </a:solidFill>
              <a:latin typeface="Calibri" panose="020F0502020204030204"/>
            </a:endParaRPr>
          </a:p>
        </p:txBody>
      </p:sp>
      <p:sp>
        <p:nvSpPr>
          <p:cNvPr id="4" name="Right Triangle 3">
            <a:extLst>
              <a:ext uri="{FF2B5EF4-FFF2-40B4-BE49-F238E27FC236}">
                <a16:creationId xmlns:a16="http://schemas.microsoft.com/office/drawing/2014/main" id="{89EEB662-E325-0645-8C9D-C5829C5D36CD}"/>
              </a:ext>
            </a:extLst>
          </p:cNvPr>
          <p:cNvSpPr/>
          <p:nvPr/>
        </p:nvSpPr>
        <p:spPr>
          <a:xfrm rot="10800000">
            <a:off x="245251" y="2806935"/>
            <a:ext cx="197332" cy="163490"/>
          </a:xfrm>
          <a:prstGeom prst="rtTriangle">
            <a:avLst/>
          </a:prstGeom>
          <a:gradFill flip="none" rotWithShape="1">
            <a:gsLst>
              <a:gs pos="0">
                <a:srgbClr val="198A49">
                  <a:shade val="30000"/>
                  <a:satMod val="115000"/>
                </a:srgbClr>
              </a:gs>
              <a:gs pos="50000">
                <a:srgbClr val="198A49">
                  <a:shade val="67500"/>
                  <a:satMod val="115000"/>
                </a:srgbClr>
              </a:gs>
              <a:gs pos="100000">
                <a:srgbClr val="198A4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black"/>
              </a:solidFill>
              <a:latin typeface="Calibri" panose="020F0502020204030204"/>
            </a:endParaRPr>
          </a:p>
        </p:txBody>
      </p:sp>
      <p:sp>
        <p:nvSpPr>
          <p:cNvPr id="5" name="Right Triangle 4">
            <a:extLst>
              <a:ext uri="{FF2B5EF4-FFF2-40B4-BE49-F238E27FC236}">
                <a16:creationId xmlns:a16="http://schemas.microsoft.com/office/drawing/2014/main" id="{D549ACB3-812D-4241-A2B4-A72D43943D50}"/>
              </a:ext>
            </a:extLst>
          </p:cNvPr>
          <p:cNvSpPr/>
          <p:nvPr/>
        </p:nvSpPr>
        <p:spPr>
          <a:xfrm rot="10800000">
            <a:off x="230306" y="5758684"/>
            <a:ext cx="197332" cy="163490"/>
          </a:xfrm>
          <a:prstGeom prst="rtTriangle">
            <a:avLst/>
          </a:prstGeom>
          <a:gradFill flip="none" rotWithShape="1">
            <a:gsLst>
              <a:gs pos="0">
                <a:srgbClr val="C41D15">
                  <a:shade val="30000"/>
                  <a:satMod val="115000"/>
                </a:srgbClr>
              </a:gs>
              <a:gs pos="50000">
                <a:srgbClr val="C41D15">
                  <a:shade val="67500"/>
                  <a:satMod val="115000"/>
                </a:srgbClr>
              </a:gs>
              <a:gs pos="100000">
                <a:srgbClr val="C41D1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black"/>
              </a:solidFill>
              <a:latin typeface="Calibri" panose="020F0502020204030204"/>
            </a:endParaRPr>
          </a:p>
        </p:txBody>
      </p:sp>
      <p:sp>
        <p:nvSpPr>
          <p:cNvPr id="6" name="Right Triangle 5">
            <a:extLst>
              <a:ext uri="{FF2B5EF4-FFF2-40B4-BE49-F238E27FC236}">
                <a16:creationId xmlns:a16="http://schemas.microsoft.com/office/drawing/2014/main" id="{26822F5B-B7D1-E74D-B65D-C31E60B9B811}"/>
              </a:ext>
            </a:extLst>
          </p:cNvPr>
          <p:cNvSpPr/>
          <p:nvPr/>
        </p:nvSpPr>
        <p:spPr>
          <a:xfrm rot="10800000">
            <a:off x="245251" y="4771815"/>
            <a:ext cx="197332" cy="163490"/>
          </a:xfrm>
          <a:prstGeom prst="rtTriangle">
            <a:avLst/>
          </a:prstGeom>
          <a:gradFill flip="none" rotWithShape="1">
            <a:gsLst>
              <a:gs pos="0">
                <a:srgbClr val="037881">
                  <a:shade val="30000"/>
                  <a:satMod val="115000"/>
                </a:srgbClr>
              </a:gs>
              <a:gs pos="50000">
                <a:srgbClr val="037881">
                  <a:shade val="67500"/>
                  <a:satMod val="115000"/>
                </a:srgbClr>
              </a:gs>
              <a:gs pos="100000">
                <a:srgbClr val="0378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black"/>
              </a:solidFill>
              <a:latin typeface="Calibri" panose="020F0502020204030204"/>
            </a:endParaRPr>
          </a:p>
        </p:txBody>
      </p:sp>
      <p:grpSp>
        <p:nvGrpSpPr>
          <p:cNvPr id="7" name="Group 6">
            <a:extLst>
              <a:ext uri="{FF2B5EF4-FFF2-40B4-BE49-F238E27FC236}">
                <a16:creationId xmlns:a16="http://schemas.microsoft.com/office/drawing/2014/main" id="{21E76F5D-6173-364F-B8A8-4B79BA29C2CD}"/>
              </a:ext>
            </a:extLst>
          </p:cNvPr>
          <p:cNvGrpSpPr/>
          <p:nvPr/>
        </p:nvGrpSpPr>
        <p:grpSpPr>
          <a:xfrm>
            <a:off x="362376" y="1273922"/>
            <a:ext cx="873371" cy="5584078"/>
            <a:chOff x="7637507" y="1421845"/>
            <a:chExt cx="651281" cy="3810660"/>
          </a:xfrm>
          <a:effectLst/>
        </p:grpSpPr>
        <p:grpSp>
          <p:nvGrpSpPr>
            <p:cNvPr id="8" name="Group 7">
              <a:extLst>
                <a:ext uri="{FF2B5EF4-FFF2-40B4-BE49-F238E27FC236}">
                  <a16:creationId xmlns:a16="http://schemas.microsoft.com/office/drawing/2014/main" id="{83D3465D-8824-4E46-AE22-17A7FF161201}"/>
                </a:ext>
              </a:extLst>
            </p:cNvPr>
            <p:cNvGrpSpPr/>
            <p:nvPr/>
          </p:nvGrpSpPr>
          <p:grpSpPr>
            <a:xfrm>
              <a:off x="7655506" y="2808678"/>
              <a:ext cx="607331" cy="2423827"/>
              <a:chOff x="2700879" y="1478500"/>
              <a:chExt cx="482093" cy="1843943"/>
            </a:xfrm>
          </p:grpSpPr>
          <p:sp>
            <p:nvSpPr>
              <p:cNvPr id="33" name="Freeform 66">
                <a:extLst>
                  <a:ext uri="{FF2B5EF4-FFF2-40B4-BE49-F238E27FC236}">
                    <a16:creationId xmlns:a16="http://schemas.microsoft.com/office/drawing/2014/main" id="{0122689E-3334-5E47-9890-7F5161280C31}"/>
                  </a:ext>
                </a:extLst>
              </p:cNvPr>
              <p:cNvSpPr/>
              <p:nvPr/>
            </p:nvSpPr>
            <p:spPr>
              <a:xfrm flipV="1">
                <a:off x="2700879" y="1478500"/>
                <a:ext cx="482093" cy="1834742"/>
              </a:xfrm>
              <a:custGeom>
                <a:avLst/>
                <a:gdLst>
                  <a:gd name="connsiteX0" fmla="*/ 0 w 940813"/>
                  <a:gd name="connsiteY0" fmla="*/ 3496036 h 3496036"/>
                  <a:gd name="connsiteX1" fmla="*/ 940535 w 940813"/>
                  <a:gd name="connsiteY1" fmla="*/ 3496036 h 3496036"/>
                  <a:gd name="connsiteX2" fmla="*/ 940535 w 940813"/>
                  <a:gd name="connsiteY2" fmla="*/ 887080 h 3496036"/>
                  <a:gd name="connsiteX3" fmla="*/ 940813 w 940813"/>
                  <a:gd name="connsiteY3" fmla="*/ 887080 h 3496036"/>
                  <a:gd name="connsiteX4" fmla="*/ 470407 w 940813"/>
                  <a:gd name="connsiteY4" fmla="*/ 0 h 3496036"/>
                  <a:gd name="connsiteX5" fmla="*/ 139 w 940813"/>
                  <a:gd name="connsiteY5" fmla="*/ 886818 h 3496036"/>
                  <a:gd name="connsiteX6" fmla="*/ 0 w 940813"/>
                  <a:gd name="connsiteY6" fmla="*/ 886818 h 3496036"/>
                  <a:gd name="connsiteX7" fmla="*/ 0 w 940813"/>
                  <a:gd name="connsiteY7" fmla="*/ 887080 h 34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813" h="3496036">
                    <a:moveTo>
                      <a:pt x="0" y="3496036"/>
                    </a:moveTo>
                    <a:lnTo>
                      <a:pt x="940535" y="3496036"/>
                    </a:lnTo>
                    <a:lnTo>
                      <a:pt x="940535" y="887080"/>
                    </a:lnTo>
                    <a:lnTo>
                      <a:pt x="940813" y="887080"/>
                    </a:lnTo>
                    <a:lnTo>
                      <a:pt x="470407" y="0"/>
                    </a:lnTo>
                    <a:lnTo>
                      <a:pt x="139" y="886818"/>
                    </a:lnTo>
                    <a:lnTo>
                      <a:pt x="0" y="886818"/>
                    </a:lnTo>
                    <a:lnTo>
                      <a:pt x="0" y="887080"/>
                    </a:lnTo>
                    <a:close/>
                  </a:path>
                </a:pathLst>
              </a:custGeom>
              <a:gradFill flip="none" rotWithShape="1">
                <a:gsLst>
                  <a:gs pos="0">
                    <a:srgbClr val="FDE2C5"/>
                  </a:gs>
                  <a:gs pos="57000">
                    <a:srgbClr val="E8A374"/>
                  </a:gs>
                  <a:gs pos="94631">
                    <a:srgbClr val="F1BF99"/>
                  </a:gs>
                  <a:gs pos="73000">
                    <a:srgbClr val="C37E4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34" name="Freeform 67">
                <a:extLst>
                  <a:ext uri="{FF2B5EF4-FFF2-40B4-BE49-F238E27FC236}">
                    <a16:creationId xmlns:a16="http://schemas.microsoft.com/office/drawing/2014/main" id="{9B91130F-07D0-5248-97E4-BB2784B019A5}"/>
                  </a:ext>
                </a:extLst>
              </p:cNvPr>
              <p:cNvSpPr/>
              <p:nvPr/>
            </p:nvSpPr>
            <p:spPr>
              <a:xfrm>
                <a:off x="2873754" y="3173373"/>
                <a:ext cx="109461" cy="116951"/>
              </a:xfrm>
              <a:custGeom>
                <a:avLst/>
                <a:gdLst>
                  <a:gd name="connsiteX0" fmla="*/ 0 w 206467"/>
                  <a:gd name="connsiteY0" fmla="*/ 0 h 177143"/>
                  <a:gd name="connsiteX1" fmla="*/ 206467 w 206467"/>
                  <a:gd name="connsiteY1" fmla="*/ 177143 h 177143"/>
                  <a:gd name="connsiteX2" fmla="*/ 206467 w 206467"/>
                  <a:gd name="connsiteY2" fmla="*/ 177143 h 177143"/>
                  <a:gd name="connsiteX3" fmla="*/ 0 w 206467"/>
                  <a:gd name="connsiteY3" fmla="*/ 0 h 177143"/>
                  <a:gd name="connsiteX4" fmla="*/ 0 w 206467"/>
                  <a:gd name="connsiteY4" fmla="*/ 0 h 17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67" h="177143">
                    <a:moveTo>
                      <a:pt x="0" y="0"/>
                    </a:moveTo>
                    <a:lnTo>
                      <a:pt x="206467" y="177143"/>
                    </a:lnTo>
                    <a:lnTo>
                      <a:pt x="206467" y="177143"/>
                    </a:lnTo>
                    <a:lnTo>
                      <a:pt x="0" y="0"/>
                    </a:lnTo>
                    <a:lnTo>
                      <a:pt x="0" y="0"/>
                    </a:lnTo>
                    <a:close/>
                  </a:path>
                </a:pathLst>
              </a:custGeom>
              <a:gradFill flip="none" rotWithShape="1">
                <a:gsLst>
                  <a:gs pos="0">
                    <a:srgbClr val="866CAF"/>
                  </a:gs>
                  <a:gs pos="100000">
                    <a:srgbClr val="9B89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35" name="Freeform 71">
                <a:extLst>
                  <a:ext uri="{FF2B5EF4-FFF2-40B4-BE49-F238E27FC236}">
                    <a16:creationId xmlns:a16="http://schemas.microsoft.com/office/drawing/2014/main" id="{C9F6AED8-A254-074D-9D9E-2025F70DA5D5}"/>
                  </a:ext>
                </a:extLst>
              </p:cNvPr>
              <p:cNvSpPr/>
              <p:nvPr/>
            </p:nvSpPr>
            <p:spPr>
              <a:xfrm flipV="1">
                <a:off x="2861078" y="3166736"/>
                <a:ext cx="156913" cy="155707"/>
              </a:xfrm>
              <a:custGeom>
                <a:avLst/>
                <a:gdLst>
                  <a:gd name="connsiteX0" fmla="*/ 0 w 227006"/>
                  <a:gd name="connsiteY0" fmla="*/ 195768 h 195768"/>
                  <a:gd name="connsiteX1" fmla="*/ 227006 w 227006"/>
                  <a:gd name="connsiteY1" fmla="*/ 195768 h 195768"/>
                  <a:gd name="connsiteX2" fmla="*/ 113503 w 227006"/>
                  <a:gd name="connsiteY2" fmla="*/ 0 h 195768"/>
                </a:gdLst>
                <a:ahLst/>
                <a:cxnLst>
                  <a:cxn ang="0">
                    <a:pos x="connsiteX0" y="connsiteY0"/>
                  </a:cxn>
                  <a:cxn ang="0">
                    <a:pos x="connsiteX1" y="connsiteY1"/>
                  </a:cxn>
                  <a:cxn ang="0">
                    <a:pos x="connsiteX2" y="connsiteY2"/>
                  </a:cxn>
                </a:cxnLst>
                <a:rect l="l" t="t" r="r" b="b"/>
                <a:pathLst>
                  <a:path w="227006" h="195768">
                    <a:moveTo>
                      <a:pt x="0" y="195768"/>
                    </a:moveTo>
                    <a:lnTo>
                      <a:pt x="227006" y="195768"/>
                    </a:lnTo>
                    <a:lnTo>
                      <a:pt x="113503" y="0"/>
                    </a:lnTo>
                    <a:close/>
                  </a:path>
                </a:pathLst>
              </a:custGeom>
              <a:gradFill flip="none" rotWithShape="1">
                <a:gsLst>
                  <a:gs pos="77000">
                    <a:schemeClr val="tx1"/>
                  </a:gs>
                  <a:gs pos="49000">
                    <a:schemeClr val="tx1">
                      <a:lumMod val="75000"/>
                      <a:lumOff val="25000"/>
                    </a:schemeClr>
                  </a:gs>
                  <a:gs pos="18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grpSp>
        <p:grpSp>
          <p:nvGrpSpPr>
            <p:cNvPr id="9" name="Group 8">
              <a:extLst>
                <a:ext uri="{FF2B5EF4-FFF2-40B4-BE49-F238E27FC236}">
                  <a16:creationId xmlns:a16="http://schemas.microsoft.com/office/drawing/2014/main" id="{38ACF796-EF77-E64D-97ED-353F96EE7E9B}"/>
                </a:ext>
              </a:extLst>
            </p:cNvPr>
            <p:cNvGrpSpPr/>
            <p:nvPr/>
          </p:nvGrpSpPr>
          <p:grpSpPr>
            <a:xfrm flipH="1">
              <a:off x="7654600" y="2180364"/>
              <a:ext cx="609948" cy="2442293"/>
              <a:chOff x="3835539" y="-680458"/>
              <a:chExt cx="499930" cy="6163946"/>
            </a:xfrm>
          </p:grpSpPr>
          <p:grpSp>
            <p:nvGrpSpPr>
              <p:cNvPr id="25" name="Group 24">
                <a:extLst>
                  <a:ext uri="{FF2B5EF4-FFF2-40B4-BE49-F238E27FC236}">
                    <a16:creationId xmlns:a16="http://schemas.microsoft.com/office/drawing/2014/main" id="{9B7C927D-9203-7E47-BCB9-D9A552C827DB}"/>
                  </a:ext>
                </a:extLst>
              </p:cNvPr>
              <p:cNvGrpSpPr/>
              <p:nvPr/>
            </p:nvGrpSpPr>
            <p:grpSpPr>
              <a:xfrm>
                <a:off x="3835539" y="4084854"/>
                <a:ext cx="499930" cy="1398634"/>
                <a:chOff x="2689204" y="1450752"/>
                <a:chExt cx="499930" cy="1398634"/>
              </a:xfrm>
            </p:grpSpPr>
            <p:sp>
              <p:nvSpPr>
                <p:cNvPr id="30" name="Freeform 68">
                  <a:extLst>
                    <a:ext uri="{FF2B5EF4-FFF2-40B4-BE49-F238E27FC236}">
                      <a16:creationId xmlns:a16="http://schemas.microsoft.com/office/drawing/2014/main" id="{9526E44F-0F2A-E545-878D-C4492C90D14C}"/>
                    </a:ext>
                  </a:extLst>
                </p:cNvPr>
                <p:cNvSpPr/>
                <p:nvPr/>
              </p:nvSpPr>
              <p:spPr>
                <a:xfrm>
                  <a:off x="2821221" y="1450752"/>
                  <a:ext cx="241840" cy="1364199"/>
                </a:xfrm>
                <a:custGeom>
                  <a:avLst/>
                  <a:gdLst>
                    <a:gd name="connsiteX0" fmla="*/ 0 w 451189"/>
                    <a:gd name="connsiteY0" fmla="*/ 0 h 2225348"/>
                    <a:gd name="connsiteX1" fmla="*/ 451189 w 451189"/>
                    <a:gd name="connsiteY1" fmla="*/ 0 h 2225348"/>
                    <a:gd name="connsiteX2" fmla="*/ 451189 w 451189"/>
                    <a:gd name="connsiteY2" fmla="*/ 2038397 h 2225348"/>
                    <a:gd name="connsiteX3" fmla="*/ 447870 w 451189"/>
                    <a:gd name="connsiteY3" fmla="*/ 2035549 h 2225348"/>
                    <a:gd name="connsiteX4" fmla="*/ 226652 w 451189"/>
                    <a:gd name="connsiteY4" fmla="*/ 2225348 h 2225348"/>
                    <a:gd name="connsiteX5" fmla="*/ 206467 w 451189"/>
                    <a:gd name="connsiteY5" fmla="*/ 2225348 h 2225348"/>
                    <a:gd name="connsiteX6" fmla="*/ 0 w 451189"/>
                    <a:gd name="connsiteY6" fmla="*/ 2048205 h 2225348"/>
                    <a:gd name="connsiteX7" fmla="*/ 0 w 451189"/>
                    <a:gd name="connsiteY7" fmla="*/ 0 h 222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189" h="2225348">
                      <a:moveTo>
                        <a:pt x="0" y="0"/>
                      </a:moveTo>
                      <a:lnTo>
                        <a:pt x="451189" y="0"/>
                      </a:lnTo>
                      <a:lnTo>
                        <a:pt x="451189" y="2038397"/>
                      </a:lnTo>
                      <a:lnTo>
                        <a:pt x="447870" y="2035549"/>
                      </a:lnTo>
                      <a:lnTo>
                        <a:pt x="226652" y="2225348"/>
                      </a:lnTo>
                      <a:lnTo>
                        <a:pt x="206467" y="2225348"/>
                      </a:lnTo>
                      <a:lnTo>
                        <a:pt x="0" y="2048205"/>
                      </a:lnTo>
                      <a:lnTo>
                        <a:pt x="0" y="0"/>
                      </a:lnTo>
                      <a:close/>
                    </a:path>
                  </a:pathLst>
                </a:custGeom>
                <a:solidFill>
                  <a:srgbClr val="E39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31" name="Freeform 69">
                  <a:extLst>
                    <a:ext uri="{FF2B5EF4-FFF2-40B4-BE49-F238E27FC236}">
                      <a16:creationId xmlns:a16="http://schemas.microsoft.com/office/drawing/2014/main" id="{C879066E-3BBB-D340-9683-BDBF83426AE6}"/>
                    </a:ext>
                  </a:extLst>
                </p:cNvPr>
                <p:cNvSpPr/>
                <p:nvPr/>
              </p:nvSpPr>
              <p:spPr>
                <a:xfrm>
                  <a:off x="2689204" y="1450752"/>
                  <a:ext cx="132017" cy="1398634"/>
                </a:xfrm>
                <a:custGeom>
                  <a:avLst/>
                  <a:gdLst>
                    <a:gd name="connsiteX0" fmla="*/ 0 w 244673"/>
                    <a:gd name="connsiteY0" fmla="*/ 0 h 2118481"/>
                    <a:gd name="connsiteX1" fmla="*/ 244673 w 244673"/>
                    <a:gd name="connsiteY1" fmla="*/ 0 h 2118481"/>
                    <a:gd name="connsiteX2" fmla="*/ 244673 w 244673"/>
                    <a:gd name="connsiteY2" fmla="*/ 1899082 h 2118481"/>
                    <a:gd name="connsiteX3" fmla="*/ 232036 w 244673"/>
                    <a:gd name="connsiteY3" fmla="*/ 1886445 h 2118481"/>
                    <a:gd name="connsiteX4" fmla="*/ 0 w 244673"/>
                    <a:gd name="connsiteY4" fmla="*/ 2118481 h 211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73" h="2118481">
                      <a:moveTo>
                        <a:pt x="0" y="0"/>
                      </a:moveTo>
                      <a:lnTo>
                        <a:pt x="244673" y="0"/>
                      </a:lnTo>
                      <a:lnTo>
                        <a:pt x="244673" y="1899082"/>
                      </a:lnTo>
                      <a:lnTo>
                        <a:pt x="232036" y="1886445"/>
                      </a:lnTo>
                      <a:lnTo>
                        <a:pt x="0" y="2118481"/>
                      </a:lnTo>
                      <a:close/>
                    </a:path>
                  </a:pathLst>
                </a:custGeom>
                <a:solidFill>
                  <a:srgbClr val="FFF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32" name="Freeform 70">
                  <a:extLst>
                    <a:ext uri="{FF2B5EF4-FFF2-40B4-BE49-F238E27FC236}">
                      <a16:creationId xmlns:a16="http://schemas.microsoft.com/office/drawing/2014/main" id="{F95B8F8C-E0B6-F84C-BE68-E0DCD24F855B}"/>
                    </a:ext>
                  </a:extLst>
                </p:cNvPr>
                <p:cNvSpPr/>
                <p:nvPr/>
              </p:nvSpPr>
              <p:spPr>
                <a:xfrm flipH="1">
                  <a:off x="3059417" y="1450752"/>
                  <a:ext cx="129717" cy="1398634"/>
                </a:xfrm>
                <a:custGeom>
                  <a:avLst/>
                  <a:gdLst>
                    <a:gd name="connsiteX0" fmla="*/ 0 w 244673"/>
                    <a:gd name="connsiteY0" fmla="*/ 0 h 2118481"/>
                    <a:gd name="connsiteX1" fmla="*/ 244673 w 244673"/>
                    <a:gd name="connsiteY1" fmla="*/ 0 h 2118481"/>
                    <a:gd name="connsiteX2" fmla="*/ 244673 w 244673"/>
                    <a:gd name="connsiteY2" fmla="*/ 1899082 h 2118481"/>
                    <a:gd name="connsiteX3" fmla="*/ 232036 w 244673"/>
                    <a:gd name="connsiteY3" fmla="*/ 1886445 h 2118481"/>
                    <a:gd name="connsiteX4" fmla="*/ 0 w 244673"/>
                    <a:gd name="connsiteY4" fmla="*/ 2118481 h 211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73" h="2118481">
                      <a:moveTo>
                        <a:pt x="0" y="0"/>
                      </a:moveTo>
                      <a:lnTo>
                        <a:pt x="244673" y="0"/>
                      </a:lnTo>
                      <a:lnTo>
                        <a:pt x="244673" y="1899082"/>
                      </a:lnTo>
                      <a:lnTo>
                        <a:pt x="232036" y="1886445"/>
                      </a:lnTo>
                      <a:lnTo>
                        <a:pt x="0" y="2118481"/>
                      </a:lnTo>
                      <a:close/>
                    </a:path>
                  </a:pathLst>
                </a:custGeom>
                <a:solidFill>
                  <a:srgbClr val="B07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grpSp>
          <p:grpSp>
            <p:nvGrpSpPr>
              <p:cNvPr id="26" name="Group 25">
                <a:extLst>
                  <a:ext uri="{FF2B5EF4-FFF2-40B4-BE49-F238E27FC236}">
                    <a16:creationId xmlns:a16="http://schemas.microsoft.com/office/drawing/2014/main" id="{BAE4ACC4-882C-8142-AB26-041154EEFCB9}"/>
                  </a:ext>
                </a:extLst>
              </p:cNvPr>
              <p:cNvGrpSpPr/>
              <p:nvPr/>
            </p:nvGrpSpPr>
            <p:grpSpPr>
              <a:xfrm>
                <a:off x="3836436" y="-680458"/>
                <a:ext cx="498638" cy="5503876"/>
                <a:chOff x="2687893" y="1220531"/>
                <a:chExt cx="498638" cy="1628854"/>
              </a:xfrm>
            </p:grpSpPr>
            <p:sp>
              <p:nvSpPr>
                <p:cNvPr id="27" name="Freeform 68">
                  <a:extLst>
                    <a:ext uri="{FF2B5EF4-FFF2-40B4-BE49-F238E27FC236}">
                      <a16:creationId xmlns:a16="http://schemas.microsoft.com/office/drawing/2014/main" id="{94C566D9-45A0-F640-A895-F50D2156E7D7}"/>
                    </a:ext>
                  </a:extLst>
                </p:cNvPr>
                <p:cNvSpPr/>
                <p:nvPr/>
              </p:nvSpPr>
              <p:spPr>
                <a:xfrm>
                  <a:off x="2817610" y="1226200"/>
                  <a:ext cx="239204" cy="1588751"/>
                </a:xfrm>
                <a:custGeom>
                  <a:avLst/>
                  <a:gdLst>
                    <a:gd name="connsiteX0" fmla="*/ 0 w 451189"/>
                    <a:gd name="connsiteY0" fmla="*/ 0 h 2225348"/>
                    <a:gd name="connsiteX1" fmla="*/ 451189 w 451189"/>
                    <a:gd name="connsiteY1" fmla="*/ 0 h 2225348"/>
                    <a:gd name="connsiteX2" fmla="*/ 451189 w 451189"/>
                    <a:gd name="connsiteY2" fmla="*/ 2038397 h 2225348"/>
                    <a:gd name="connsiteX3" fmla="*/ 447870 w 451189"/>
                    <a:gd name="connsiteY3" fmla="*/ 2035549 h 2225348"/>
                    <a:gd name="connsiteX4" fmla="*/ 226652 w 451189"/>
                    <a:gd name="connsiteY4" fmla="*/ 2225348 h 2225348"/>
                    <a:gd name="connsiteX5" fmla="*/ 206467 w 451189"/>
                    <a:gd name="connsiteY5" fmla="*/ 2225348 h 2225348"/>
                    <a:gd name="connsiteX6" fmla="*/ 0 w 451189"/>
                    <a:gd name="connsiteY6" fmla="*/ 2048205 h 2225348"/>
                    <a:gd name="connsiteX7" fmla="*/ 0 w 451189"/>
                    <a:gd name="connsiteY7" fmla="*/ 0 h 222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189" h="2225348">
                      <a:moveTo>
                        <a:pt x="0" y="0"/>
                      </a:moveTo>
                      <a:lnTo>
                        <a:pt x="451189" y="0"/>
                      </a:lnTo>
                      <a:lnTo>
                        <a:pt x="451189" y="2038397"/>
                      </a:lnTo>
                      <a:lnTo>
                        <a:pt x="447870" y="2035549"/>
                      </a:lnTo>
                      <a:lnTo>
                        <a:pt x="226652" y="2225348"/>
                      </a:lnTo>
                      <a:lnTo>
                        <a:pt x="206467" y="2225348"/>
                      </a:lnTo>
                      <a:lnTo>
                        <a:pt x="0" y="2048205"/>
                      </a:lnTo>
                      <a:lnTo>
                        <a:pt x="0" y="0"/>
                      </a:lnTo>
                      <a:close/>
                    </a:path>
                  </a:pathLst>
                </a:custGeom>
                <a:solidFill>
                  <a:srgbClr val="E39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28" name="Freeform 69">
                  <a:extLst>
                    <a:ext uri="{FF2B5EF4-FFF2-40B4-BE49-F238E27FC236}">
                      <a16:creationId xmlns:a16="http://schemas.microsoft.com/office/drawing/2014/main" id="{C93D8B13-A533-B744-BAD4-CD9133B810E6}"/>
                    </a:ext>
                  </a:extLst>
                </p:cNvPr>
                <p:cNvSpPr/>
                <p:nvPr/>
              </p:nvSpPr>
              <p:spPr>
                <a:xfrm>
                  <a:off x="2687893" y="1220531"/>
                  <a:ext cx="129717" cy="1628854"/>
                </a:xfrm>
                <a:custGeom>
                  <a:avLst/>
                  <a:gdLst>
                    <a:gd name="connsiteX0" fmla="*/ 0 w 244673"/>
                    <a:gd name="connsiteY0" fmla="*/ 0 h 2118481"/>
                    <a:gd name="connsiteX1" fmla="*/ 244673 w 244673"/>
                    <a:gd name="connsiteY1" fmla="*/ 0 h 2118481"/>
                    <a:gd name="connsiteX2" fmla="*/ 244673 w 244673"/>
                    <a:gd name="connsiteY2" fmla="*/ 1899082 h 2118481"/>
                    <a:gd name="connsiteX3" fmla="*/ 232036 w 244673"/>
                    <a:gd name="connsiteY3" fmla="*/ 1886445 h 2118481"/>
                    <a:gd name="connsiteX4" fmla="*/ 0 w 244673"/>
                    <a:gd name="connsiteY4" fmla="*/ 2118481 h 211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73" h="2118481">
                      <a:moveTo>
                        <a:pt x="0" y="0"/>
                      </a:moveTo>
                      <a:lnTo>
                        <a:pt x="244673" y="0"/>
                      </a:lnTo>
                      <a:lnTo>
                        <a:pt x="244673" y="1899082"/>
                      </a:lnTo>
                      <a:lnTo>
                        <a:pt x="232036" y="1886445"/>
                      </a:lnTo>
                      <a:lnTo>
                        <a:pt x="0" y="2118481"/>
                      </a:lnTo>
                      <a:close/>
                    </a:path>
                  </a:pathLst>
                </a:custGeom>
                <a:solidFill>
                  <a:srgbClr val="FFF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29" name="Freeform 70">
                  <a:extLst>
                    <a:ext uri="{FF2B5EF4-FFF2-40B4-BE49-F238E27FC236}">
                      <a16:creationId xmlns:a16="http://schemas.microsoft.com/office/drawing/2014/main" id="{7CAA75F5-7CB4-3241-804B-3F3E0EAA8FBD}"/>
                    </a:ext>
                  </a:extLst>
                </p:cNvPr>
                <p:cNvSpPr/>
                <p:nvPr/>
              </p:nvSpPr>
              <p:spPr>
                <a:xfrm flipH="1">
                  <a:off x="3056814" y="1220531"/>
                  <a:ext cx="129717" cy="1628854"/>
                </a:xfrm>
                <a:custGeom>
                  <a:avLst/>
                  <a:gdLst>
                    <a:gd name="connsiteX0" fmla="*/ 0 w 244673"/>
                    <a:gd name="connsiteY0" fmla="*/ 0 h 2118481"/>
                    <a:gd name="connsiteX1" fmla="*/ 244673 w 244673"/>
                    <a:gd name="connsiteY1" fmla="*/ 0 h 2118481"/>
                    <a:gd name="connsiteX2" fmla="*/ 244673 w 244673"/>
                    <a:gd name="connsiteY2" fmla="*/ 1899082 h 2118481"/>
                    <a:gd name="connsiteX3" fmla="*/ 232036 w 244673"/>
                    <a:gd name="connsiteY3" fmla="*/ 1886445 h 2118481"/>
                    <a:gd name="connsiteX4" fmla="*/ 0 w 244673"/>
                    <a:gd name="connsiteY4" fmla="*/ 2118481 h 211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73" h="2118481">
                      <a:moveTo>
                        <a:pt x="0" y="0"/>
                      </a:moveTo>
                      <a:lnTo>
                        <a:pt x="244673" y="0"/>
                      </a:lnTo>
                      <a:lnTo>
                        <a:pt x="244673" y="1899082"/>
                      </a:lnTo>
                      <a:lnTo>
                        <a:pt x="232036" y="1886445"/>
                      </a:lnTo>
                      <a:lnTo>
                        <a:pt x="0" y="2118481"/>
                      </a:lnTo>
                      <a:close/>
                    </a:path>
                  </a:pathLst>
                </a:custGeom>
                <a:solidFill>
                  <a:srgbClr val="B07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grpSp>
        </p:grpSp>
        <p:grpSp>
          <p:nvGrpSpPr>
            <p:cNvPr id="10" name="Group 9">
              <a:extLst>
                <a:ext uri="{FF2B5EF4-FFF2-40B4-BE49-F238E27FC236}">
                  <a16:creationId xmlns:a16="http://schemas.microsoft.com/office/drawing/2014/main" id="{6EC8BA54-918B-9A40-94DA-26C7D13AF14A}"/>
                </a:ext>
              </a:extLst>
            </p:cNvPr>
            <p:cNvGrpSpPr/>
            <p:nvPr/>
          </p:nvGrpSpPr>
          <p:grpSpPr>
            <a:xfrm>
              <a:off x="7637507" y="1421845"/>
              <a:ext cx="651281" cy="791039"/>
              <a:chOff x="8919405" y="2777485"/>
              <a:chExt cx="651281" cy="791039"/>
            </a:xfrm>
          </p:grpSpPr>
          <p:sp>
            <p:nvSpPr>
              <p:cNvPr id="11" name="Rectangle: Rounded Corners 6">
                <a:extLst>
                  <a:ext uri="{FF2B5EF4-FFF2-40B4-BE49-F238E27FC236}">
                    <a16:creationId xmlns:a16="http://schemas.microsoft.com/office/drawing/2014/main" id="{1F23F73B-924B-3345-95D5-A25104C580E9}"/>
                  </a:ext>
                </a:extLst>
              </p:cNvPr>
              <p:cNvSpPr/>
              <p:nvPr/>
            </p:nvSpPr>
            <p:spPr>
              <a:xfrm>
                <a:off x="8963554" y="2777485"/>
                <a:ext cx="560792" cy="356900"/>
              </a:xfrm>
              <a:prstGeom prst="roundRect">
                <a:avLst/>
              </a:prstGeom>
              <a:gradFill flip="none" rotWithShape="1">
                <a:gsLst>
                  <a:gs pos="67000">
                    <a:srgbClr val="D2D2D2"/>
                  </a:gs>
                  <a:gs pos="46000">
                    <a:srgbClr val="EBEBEB"/>
                  </a:gs>
                  <a:gs pos="0">
                    <a:srgbClr val="B4B4B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10962601-E1B2-5247-8527-36E427A782CB}"/>
                  </a:ext>
                </a:extLst>
              </p:cNvPr>
              <p:cNvSpPr/>
              <p:nvPr/>
            </p:nvSpPr>
            <p:spPr>
              <a:xfrm>
                <a:off x="8937467" y="3083501"/>
                <a:ext cx="608372" cy="485023"/>
              </a:xfrm>
              <a:prstGeom prst="rect">
                <a:avLst/>
              </a:prstGeom>
              <a:gradFill flip="none" rotWithShape="1">
                <a:gsLst>
                  <a:gs pos="71000">
                    <a:schemeClr val="bg1">
                      <a:lumMod val="95000"/>
                    </a:schemeClr>
                  </a:gs>
                  <a:gs pos="55000">
                    <a:schemeClr val="bg2">
                      <a:lumMod val="50000"/>
                    </a:schemeClr>
                  </a:gs>
                  <a:gs pos="0">
                    <a:schemeClr val="tx1">
                      <a:lumMod val="50000"/>
                      <a:lumOff val="50000"/>
                    </a:schemeClr>
                  </a:gs>
                  <a:gs pos="31000">
                    <a:schemeClr val="bg1">
                      <a:lumMod val="95000"/>
                    </a:schemeClr>
                  </a:gs>
                  <a:gs pos="100000">
                    <a:schemeClr val="accent3">
                      <a:lumMod val="100000"/>
                    </a:schemeClr>
                  </a:gs>
                </a:gsLst>
                <a:lin ang="10800000" scaled="1"/>
                <a:tileRect/>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C700E36C-0AD4-324E-974E-BD7AB7E25EE4}"/>
                  </a:ext>
                </a:extLst>
              </p:cNvPr>
              <p:cNvSpPr/>
              <p:nvPr/>
            </p:nvSpPr>
            <p:spPr>
              <a:xfrm flipV="1">
                <a:off x="8922721" y="3105769"/>
                <a:ext cx="641612" cy="28788"/>
              </a:xfrm>
              <a:prstGeom prst="rect">
                <a:avLst/>
              </a:prstGeom>
              <a:gradFill>
                <a:gsLst>
                  <a:gs pos="55000">
                    <a:schemeClr val="tx1">
                      <a:lumMod val="85000"/>
                      <a:lumOff val="15000"/>
                    </a:schemeClr>
                  </a:gs>
                  <a:gs pos="0">
                    <a:schemeClr val="tx1">
                      <a:lumMod val="50000"/>
                      <a:lumOff val="50000"/>
                    </a:schemeClr>
                  </a:gs>
                  <a:gs pos="100000">
                    <a:schemeClr val="accent3">
                      <a:lumMod val="100000"/>
                    </a:schemeClr>
                  </a:gs>
                </a:gsLst>
                <a:lin ang="10800000" scaled="1"/>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grpSp>
            <p:nvGrpSpPr>
              <p:cNvPr id="14" name="Group 13">
                <a:extLst>
                  <a:ext uri="{FF2B5EF4-FFF2-40B4-BE49-F238E27FC236}">
                    <a16:creationId xmlns:a16="http://schemas.microsoft.com/office/drawing/2014/main" id="{7F671476-E23E-1D4B-835E-05AA93C66C26}"/>
                  </a:ext>
                </a:extLst>
              </p:cNvPr>
              <p:cNvGrpSpPr/>
              <p:nvPr/>
            </p:nvGrpSpPr>
            <p:grpSpPr>
              <a:xfrm>
                <a:off x="8983046" y="3267120"/>
                <a:ext cx="522530" cy="86824"/>
                <a:chOff x="9025949" y="3107668"/>
                <a:chExt cx="444569" cy="85723"/>
              </a:xfrm>
            </p:grpSpPr>
            <p:sp>
              <p:nvSpPr>
                <p:cNvPr id="20" name="Oval 19">
                  <a:extLst>
                    <a:ext uri="{FF2B5EF4-FFF2-40B4-BE49-F238E27FC236}">
                      <a16:creationId xmlns:a16="http://schemas.microsoft.com/office/drawing/2014/main" id="{1ECE1556-E10B-3E4C-B26E-EF5BAB7247FC}"/>
                    </a:ext>
                  </a:extLst>
                </p:cNvPr>
                <p:cNvSpPr/>
                <p:nvPr/>
              </p:nvSpPr>
              <p:spPr>
                <a:xfrm>
                  <a:off x="9219536" y="3123987"/>
                  <a:ext cx="46618" cy="69404"/>
                </a:xfrm>
                <a:prstGeom prst="ellipse">
                  <a:avLst/>
                </a:prstGeom>
                <a:solidFill>
                  <a:schemeClr val="tx1">
                    <a:lumMod val="75000"/>
                    <a:lumOff val="2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21" name="Oval 20">
                  <a:extLst>
                    <a:ext uri="{FF2B5EF4-FFF2-40B4-BE49-F238E27FC236}">
                      <a16:creationId xmlns:a16="http://schemas.microsoft.com/office/drawing/2014/main" id="{316405F1-693C-9041-94FA-646B2FE4873F}"/>
                    </a:ext>
                  </a:extLst>
                </p:cNvPr>
                <p:cNvSpPr/>
                <p:nvPr/>
              </p:nvSpPr>
              <p:spPr>
                <a:xfrm>
                  <a:off x="9326856" y="3117555"/>
                  <a:ext cx="43813" cy="65228"/>
                </a:xfrm>
                <a:prstGeom prst="ellipse">
                  <a:avLst/>
                </a:prstGeom>
                <a:solidFill>
                  <a:schemeClr val="tx1">
                    <a:lumMod val="75000"/>
                    <a:lumOff val="2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22" name="Oval 21">
                  <a:extLst>
                    <a:ext uri="{FF2B5EF4-FFF2-40B4-BE49-F238E27FC236}">
                      <a16:creationId xmlns:a16="http://schemas.microsoft.com/office/drawing/2014/main" id="{63A79657-C665-9346-B0CA-1A7FC854D2C1}"/>
                    </a:ext>
                  </a:extLst>
                </p:cNvPr>
                <p:cNvSpPr/>
                <p:nvPr/>
              </p:nvSpPr>
              <p:spPr>
                <a:xfrm>
                  <a:off x="9431371" y="3107668"/>
                  <a:ext cx="39147" cy="58282"/>
                </a:xfrm>
                <a:prstGeom prst="ellipse">
                  <a:avLst/>
                </a:prstGeom>
                <a:solidFill>
                  <a:schemeClr val="tx1">
                    <a:lumMod val="75000"/>
                    <a:lumOff val="2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23" name="Oval 22">
                  <a:extLst>
                    <a:ext uri="{FF2B5EF4-FFF2-40B4-BE49-F238E27FC236}">
                      <a16:creationId xmlns:a16="http://schemas.microsoft.com/office/drawing/2014/main" id="{3CCF2E8C-6C18-CB40-B51B-D6B25C8310B5}"/>
                    </a:ext>
                  </a:extLst>
                </p:cNvPr>
                <p:cNvSpPr/>
                <p:nvPr/>
              </p:nvSpPr>
              <p:spPr>
                <a:xfrm rot="5400000">
                  <a:off x="9104314" y="3136300"/>
                  <a:ext cx="65228" cy="43813"/>
                </a:xfrm>
                <a:prstGeom prst="ellipse">
                  <a:avLst/>
                </a:prstGeom>
                <a:solidFill>
                  <a:schemeClr val="tx1">
                    <a:lumMod val="75000"/>
                    <a:lumOff val="2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24" name="Oval 23">
                  <a:extLst>
                    <a:ext uri="{FF2B5EF4-FFF2-40B4-BE49-F238E27FC236}">
                      <a16:creationId xmlns:a16="http://schemas.microsoft.com/office/drawing/2014/main" id="{820B4E19-CA23-9646-AB7D-CFF6E3FBFB72}"/>
                    </a:ext>
                  </a:extLst>
                </p:cNvPr>
                <p:cNvSpPr/>
                <p:nvPr/>
              </p:nvSpPr>
              <p:spPr>
                <a:xfrm rot="5400000">
                  <a:off x="9016382" y="3128111"/>
                  <a:ext cx="58282" cy="39147"/>
                </a:xfrm>
                <a:prstGeom prst="ellipse">
                  <a:avLst/>
                </a:prstGeom>
                <a:solidFill>
                  <a:schemeClr val="tx1">
                    <a:lumMod val="75000"/>
                    <a:lumOff val="2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grpSp>
          <p:sp>
            <p:nvSpPr>
              <p:cNvPr id="15" name="Rectangle 14">
                <a:extLst>
                  <a:ext uri="{FF2B5EF4-FFF2-40B4-BE49-F238E27FC236}">
                    <a16:creationId xmlns:a16="http://schemas.microsoft.com/office/drawing/2014/main" id="{40A74D6C-0620-8A41-9E33-5B6EF84BEAFF}"/>
                  </a:ext>
                </a:extLst>
              </p:cNvPr>
              <p:cNvSpPr/>
              <p:nvPr/>
            </p:nvSpPr>
            <p:spPr>
              <a:xfrm flipV="1">
                <a:off x="8929074" y="3210455"/>
                <a:ext cx="641612" cy="28788"/>
              </a:xfrm>
              <a:prstGeom prst="rect">
                <a:avLst/>
              </a:prstGeom>
              <a:gradFill>
                <a:gsLst>
                  <a:gs pos="55000">
                    <a:schemeClr val="tx1">
                      <a:lumMod val="85000"/>
                      <a:lumOff val="15000"/>
                    </a:schemeClr>
                  </a:gs>
                  <a:gs pos="0">
                    <a:schemeClr val="tx1">
                      <a:lumMod val="50000"/>
                      <a:lumOff val="50000"/>
                    </a:schemeClr>
                  </a:gs>
                  <a:gs pos="100000">
                    <a:schemeClr val="accent3">
                      <a:lumMod val="100000"/>
                    </a:schemeClr>
                  </a:gs>
                </a:gsLst>
                <a:lin ang="10800000" scaled="1"/>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2E5E712E-1E6E-9F46-AD8C-3D1092E168EA}"/>
                  </a:ext>
                </a:extLst>
              </p:cNvPr>
              <p:cNvSpPr/>
              <p:nvPr/>
            </p:nvSpPr>
            <p:spPr>
              <a:xfrm flipV="1">
                <a:off x="8922720" y="3154762"/>
                <a:ext cx="641612" cy="28788"/>
              </a:xfrm>
              <a:prstGeom prst="rect">
                <a:avLst/>
              </a:prstGeom>
              <a:gradFill>
                <a:gsLst>
                  <a:gs pos="55000">
                    <a:schemeClr val="tx1">
                      <a:lumMod val="85000"/>
                      <a:lumOff val="15000"/>
                    </a:schemeClr>
                  </a:gs>
                  <a:gs pos="0">
                    <a:schemeClr val="tx1">
                      <a:lumMod val="50000"/>
                      <a:lumOff val="50000"/>
                    </a:schemeClr>
                  </a:gs>
                  <a:gs pos="100000">
                    <a:schemeClr val="accent3">
                      <a:lumMod val="100000"/>
                    </a:schemeClr>
                  </a:gs>
                </a:gsLst>
                <a:lin ang="10800000" scaled="1"/>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AD988562-FC97-684E-8C8C-0DB0AF160433}"/>
                  </a:ext>
                </a:extLst>
              </p:cNvPr>
              <p:cNvSpPr/>
              <p:nvPr/>
            </p:nvSpPr>
            <p:spPr>
              <a:xfrm flipV="1">
                <a:off x="8923423" y="3385325"/>
                <a:ext cx="641612" cy="28788"/>
              </a:xfrm>
              <a:prstGeom prst="rect">
                <a:avLst/>
              </a:prstGeom>
              <a:gradFill>
                <a:gsLst>
                  <a:gs pos="55000">
                    <a:schemeClr val="tx1">
                      <a:lumMod val="85000"/>
                      <a:lumOff val="15000"/>
                    </a:schemeClr>
                  </a:gs>
                  <a:gs pos="0">
                    <a:schemeClr val="tx1">
                      <a:lumMod val="50000"/>
                      <a:lumOff val="50000"/>
                    </a:schemeClr>
                  </a:gs>
                  <a:gs pos="100000">
                    <a:schemeClr val="accent3">
                      <a:lumMod val="100000"/>
                    </a:schemeClr>
                  </a:gs>
                </a:gsLst>
                <a:lin ang="10800000" scaled="1"/>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18" name="Rectangle 17">
                <a:extLst>
                  <a:ext uri="{FF2B5EF4-FFF2-40B4-BE49-F238E27FC236}">
                    <a16:creationId xmlns:a16="http://schemas.microsoft.com/office/drawing/2014/main" id="{874C0236-A9CE-8844-9B29-B394676E9150}"/>
                  </a:ext>
                </a:extLst>
              </p:cNvPr>
              <p:cNvSpPr/>
              <p:nvPr/>
            </p:nvSpPr>
            <p:spPr>
              <a:xfrm flipV="1">
                <a:off x="8919405" y="3490543"/>
                <a:ext cx="641612" cy="28788"/>
              </a:xfrm>
              <a:prstGeom prst="rect">
                <a:avLst/>
              </a:prstGeom>
              <a:gradFill>
                <a:gsLst>
                  <a:gs pos="55000">
                    <a:schemeClr val="tx1">
                      <a:lumMod val="85000"/>
                      <a:lumOff val="15000"/>
                    </a:schemeClr>
                  </a:gs>
                  <a:gs pos="0">
                    <a:schemeClr val="tx1">
                      <a:lumMod val="50000"/>
                      <a:lumOff val="50000"/>
                    </a:schemeClr>
                  </a:gs>
                  <a:gs pos="100000">
                    <a:schemeClr val="accent3">
                      <a:lumMod val="100000"/>
                    </a:schemeClr>
                  </a:gs>
                </a:gsLst>
                <a:lin ang="10800000" scaled="1"/>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7A896A23-2F60-F54B-BB83-8A5602CDD3B1}"/>
                  </a:ext>
                </a:extLst>
              </p:cNvPr>
              <p:cNvSpPr/>
              <p:nvPr/>
            </p:nvSpPr>
            <p:spPr>
              <a:xfrm flipV="1">
                <a:off x="8919405" y="3438149"/>
                <a:ext cx="641612" cy="28788"/>
              </a:xfrm>
              <a:prstGeom prst="rect">
                <a:avLst/>
              </a:prstGeom>
              <a:gradFill>
                <a:gsLst>
                  <a:gs pos="55000">
                    <a:schemeClr val="tx1">
                      <a:lumMod val="85000"/>
                      <a:lumOff val="15000"/>
                    </a:schemeClr>
                  </a:gs>
                  <a:gs pos="0">
                    <a:schemeClr val="tx1">
                      <a:lumMod val="50000"/>
                      <a:lumOff val="50000"/>
                    </a:schemeClr>
                  </a:gs>
                  <a:gs pos="100000">
                    <a:schemeClr val="accent3">
                      <a:lumMod val="100000"/>
                    </a:schemeClr>
                  </a:gs>
                </a:gsLst>
                <a:lin ang="10800000" scaled="1"/>
              </a:grad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02">
                  <a:defRPr/>
                </a:pPr>
                <a:endParaRPr lang="en-US" sz="1685">
                  <a:solidFill>
                    <a:prstClr val="white"/>
                  </a:solidFill>
                  <a:latin typeface="Calibri Light" panose="020F0302020204030204" pitchFamily="34" charset="0"/>
                  <a:cs typeface="Calibri Light" panose="020F0302020204030204" pitchFamily="34" charset="0"/>
                </a:endParaRPr>
              </a:p>
            </p:txBody>
          </p:sp>
        </p:grpSp>
      </p:grpSp>
      <p:sp>
        <p:nvSpPr>
          <p:cNvPr id="36" name="Flowchart: Data 8">
            <a:extLst>
              <a:ext uri="{FF2B5EF4-FFF2-40B4-BE49-F238E27FC236}">
                <a16:creationId xmlns:a16="http://schemas.microsoft.com/office/drawing/2014/main" id="{B8C5541A-F584-9B42-A4A4-F8F43703F4CE}"/>
              </a:ext>
            </a:extLst>
          </p:cNvPr>
          <p:cNvSpPr/>
          <p:nvPr/>
        </p:nvSpPr>
        <p:spPr>
          <a:xfrm flipH="1">
            <a:off x="115739" y="3587307"/>
            <a:ext cx="1296391" cy="50725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490"/>
              <a:gd name="connsiteY0" fmla="*/ 12879 h 12879"/>
              <a:gd name="connsiteX1" fmla="*/ 2490 w 10490"/>
              <a:gd name="connsiteY1" fmla="*/ 0 h 12879"/>
              <a:gd name="connsiteX2" fmla="*/ 10490 w 10490"/>
              <a:gd name="connsiteY2" fmla="*/ 0 h 12879"/>
              <a:gd name="connsiteX3" fmla="*/ 8490 w 10490"/>
              <a:gd name="connsiteY3" fmla="*/ 10000 h 12879"/>
              <a:gd name="connsiteX4" fmla="*/ 0 w 10490"/>
              <a:gd name="connsiteY4" fmla="*/ 12879 h 12879"/>
              <a:gd name="connsiteX0" fmla="*/ 0 w 10490"/>
              <a:gd name="connsiteY0" fmla="*/ 12879 h 12879"/>
              <a:gd name="connsiteX1" fmla="*/ 2490 w 10490"/>
              <a:gd name="connsiteY1" fmla="*/ 0 h 12879"/>
              <a:gd name="connsiteX2" fmla="*/ 10490 w 10490"/>
              <a:gd name="connsiteY2" fmla="*/ 0 h 12879"/>
              <a:gd name="connsiteX3" fmla="*/ 10267 w 10490"/>
              <a:gd name="connsiteY3" fmla="*/ 6079 h 12879"/>
              <a:gd name="connsiteX4" fmla="*/ 0 w 10490"/>
              <a:gd name="connsiteY4" fmla="*/ 12879 h 12879"/>
              <a:gd name="connsiteX0" fmla="*/ 0 w 10831"/>
              <a:gd name="connsiteY0" fmla="*/ 12879 h 12879"/>
              <a:gd name="connsiteX1" fmla="*/ 2490 w 10831"/>
              <a:gd name="connsiteY1" fmla="*/ 0 h 12879"/>
              <a:gd name="connsiteX2" fmla="*/ 10490 w 10831"/>
              <a:gd name="connsiteY2" fmla="*/ 0 h 12879"/>
              <a:gd name="connsiteX3" fmla="*/ 10824 w 10831"/>
              <a:gd name="connsiteY3" fmla="*/ 6776 h 12879"/>
              <a:gd name="connsiteX4" fmla="*/ 0 w 10831"/>
              <a:gd name="connsiteY4" fmla="*/ 12879 h 12879"/>
              <a:gd name="connsiteX0" fmla="*/ 0 w 11388"/>
              <a:gd name="connsiteY0" fmla="*/ 13140 h 13140"/>
              <a:gd name="connsiteX1" fmla="*/ 3047 w 11388"/>
              <a:gd name="connsiteY1" fmla="*/ 0 h 13140"/>
              <a:gd name="connsiteX2" fmla="*/ 11047 w 11388"/>
              <a:gd name="connsiteY2" fmla="*/ 0 h 13140"/>
              <a:gd name="connsiteX3" fmla="*/ 11381 w 11388"/>
              <a:gd name="connsiteY3" fmla="*/ 6776 h 13140"/>
              <a:gd name="connsiteX4" fmla="*/ 0 w 11388"/>
              <a:gd name="connsiteY4" fmla="*/ 13140 h 13140"/>
              <a:gd name="connsiteX0" fmla="*/ 0 w 11047"/>
              <a:gd name="connsiteY0" fmla="*/ 13140 h 13140"/>
              <a:gd name="connsiteX1" fmla="*/ 3047 w 11047"/>
              <a:gd name="connsiteY1" fmla="*/ 0 h 13140"/>
              <a:gd name="connsiteX2" fmla="*/ 11047 w 11047"/>
              <a:gd name="connsiteY2" fmla="*/ 0 h 13140"/>
              <a:gd name="connsiteX3" fmla="*/ 10400 w 11047"/>
              <a:gd name="connsiteY3" fmla="*/ 6340 h 13140"/>
              <a:gd name="connsiteX4" fmla="*/ 0 w 11047"/>
              <a:gd name="connsiteY4" fmla="*/ 13140 h 13140"/>
              <a:gd name="connsiteX0" fmla="*/ 0 w 11047"/>
              <a:gd name="connsiteY0" fmla="*/ 13750 h 13750"/>
              <a:gd name="connsiteX1" fmla="*/ 2808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4534 h 14534"/>
              <a:gd name="connsiteX1" fmla="*/ 2357 w 11047"/>
              <a:gd name="connsiteY1" fmla="*/ 0 h 14534"/>
              <a:gd name="connsiteX2" fmla="*/ 11047 w 11047"/>
              <a:gd name="connsiteY2" fmla="*/ 1394 h 14534"/>
              <a:gd name="connsiteX3" fmla="*/ 10400 w 11047"/>
              <a:gd name="connsiteY3" fmla="*/ 7734 h 14534"/>
              <a:gd name="connsiteX4" fmla="*/ 0 w 11047"/>
              <a:gd name="connsiteY4" fmla="*/ 14534 h 14534"/>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401 h 13401"/>
              <a:gd name="connsiteX1" fmla="*/ 2437 w 11047"/>
              <a:gd name="connsiteY1" fmla="*/ 0 h 13401"/>
              <a:gd name="connsiteX2" fmla="*/ 11047 w 11047"/>
              <a:gd name="connsiteY2" fmla="*/ 261 h 13401"/>
              <a:gd name="connsiteX3" fmla="*/ 10400 w 11047"/>
              <a:gd name="connsiteY3" fmla="*/ 6601 h 13401"/>
              <a:gd name="connsiteX4" fmla="*/ 0 w 11047"/>
              <a:gd name="connsiteY4" fmla="*/ 13401 h 13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 h="13401">
                <a:moveTo>
                  <a:pt x="0" y="13401"/>
                </a:moveTo>
                <a:lnTo>
                  <a:pt x="2437" y="0"/>
                </a:lnTo>
                <a:cubicBezTo>
                  <a:pt x="5298" y="900"/>
                  <a:pt x="8159" y="58"/>
                  <a:pt x="11047" y="261"/>
                </a:cubicBezTo>
                <a:cubicBezTo>
                  <a:pt x="10973" y="2287"/>
                  <a:pt x="10474" y="4575"/>
                  <a:pt x="10400" y="6601"/>
                </a:cubicBezTo>
                <a:lnTo>
                  <a:pt x="0" y="13401"/>
                </a:lnTo>
                <a:close/>
              </a:path>
            </a:pathLst>
          </a:custGeom>
          <a:gradFill flip="none" rotWithShape="1">
            <a:gsLst>
              <a:gs pos="0">
                <a:schemeClr val="tx1">
                  <a:lumMod val="95000"/>
                  <a:lumOff val="5000"/>
                </a:schemeClr>
              </a:gs>
              <a:gs pos="48000">
                <a:srgbClr val="4D585E"/>
              </a:gs>
              <a:gs pos="100000">
                <a:srgbClr val="8F9AA2"/>
              </a:gs>
            </a:gsLst>
            <a:path path="circle">
              <a:fillToRect l="100000" b="100000"/>
            </a:path>
            <a:tileRect t="-100000" r="-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white"/>
              </a:solidFill>
              <a:latin typeface="Calibri Light" panose="020F0302020204030204" pitchFamily="34" charset="0"/>
              <a:cs typeface="Calibri Light" panose="020F0302020204030204" pitchFamily="34" charset="0"/>
            </a:endParaRPr>
          </a:p>
        </p:txBody>
      </p:sp>
      <p:sp>
        <p:nvSpPr>
          <p:cNvPr id="37" name="Flowchart: Data 8">
            <a:extLst>
              <a:ext uri="{FF2B5EF4-FFF2-40B4-BE49-F238E27FC236}">
                <a16:creationId xmlns:a16="http://schemas.microsoft.com/office/drawing/2014/main" id="{69CAD18E-C27D-BE46-9549-41D4E3A946BC}"/>
              </a:ext>
            </a:extLst>
          </p:cNvPr>
          <p:cNvSpPr/>
          <p:nvPr/>
        </p:nvSpPr>
        <p:spPr>
          <a:xfrm flipH="1">
            <a:off x="193225" y="2647655"/>
            <a:ext cx="1142438" cy="47826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490"/>
              <a:gd name="connsiteY0" fmla="*/ 12879 h 12879"/>
              <a:gd name="connsiteX1" fmla="*/ 2490 w 10490"/>
              <a:gd name="connsiteY1" fmla="*/ 0 h 12879"/>
              <a:gd name="connsiteX2" fmla="*/ 10490 w 10490"/>
              <a:gd name="connsiteY2" fmla="*/ 0 h 12879"/>
              <a:gd name="connsiteX3" fmla="*/ 8490 w 10490"/>
              <a:gd name="connsiteY3" fmla="*/ 10000 h 12879"/>
              <a:gd name="connsiteX4" fmla="*/ 0 w 10490"/>
              <a:gd name="connsiteY4" fmla="*/ 12879 h 12879"/>
              <a:gd name="connsiteX0" fmla="*/ 0 w 10490"/>
              <a:gd name="connsiteY0" fmla="*/ 12879 h 12879"/>
              <a:gd name="connsiteX1" fmla="*/ 2490 w 10490"/>
              <a:gd name="connsiteY1" fmla="*/ 0 h 12879"/>
              <a:gd name="connsiteX2" fmla="*/ 10490 w 10490"/>
              <a:gd name="connsiteY2" fmla="*/ 0 h 12879"/>
              <a:gd name="connsiteX3" fmla="*/ 10267 w 10490"/>
              <a:gd name="connsiteY3" fmla="*/ 6079 h 12879"/>
              <a:gd name="connsiteX4" fmla="*/ 0 w 10490"/>
              <a:gd name="connsiteY4" fmla="*/ 12879 h 12879"/>
              <a:gd name="connsiteX0" fmla="*/ 0 w 10831"/>
              <a:gd name="connsiteY0" fmla="*/ 12879 h 12879"/>
              <a:gd name="connsiteX1" fmla="*/ 2490 w 10831"/>
              <a:gd name="connsiteY1" fmla="*/ 0 h 12879"/>
              <a:gd name="connsiteX2" fmla="*/ 10490 w 10831"/>
              <a:gd name="connsiteY2" fmla="*/ 0 h 12879"/>
              <a:gd name="connsiteX3" fmla="*/ 10824 w 10831"/>
              <a:gd name="connsiteY3" fmla="*/ 6776 h 12879"/>
              <a:gd name="connsiteX4" fmla="*/ 0 w 10831"/>
              <a:gd name="connsiteY4" fmla="*/ 12879 h 12879"/>
              <a:gd name="connsiteX0" fmla="*/ 0 w 11388"/>
              <a:gd name="connsiteY0" fmla="*/ 13140 h 13140"/>
              <a:gd name="connsiteX1" fmla="*/ 3047 w 11388"/>
              <a:gd name="connsiteY1" fmla="*/ 0 h 13140"/>
              <a:gd name="connsiteX2" fmla="*/ 11047 w 11388"/>
              <a:gd name="connsiteY2" fmla="*/ 0 h 13140"/>
              <a:gd name="connsiteX3" fmla="*/ 11381 w 11388"/>
              <a:gd name="connsiteY3" fmla="*/ 6776 h 13140"/>
              <a:gd name="connsiteX4" fmla="*/ 0 w 11388"/>
              <a:gd name="connsiteY4" fmla="*/ 13140 h 13140"/>
              <a:gd name="connsiteX0" fmla="*/ 0 w 11047"/>
              <a:gd name="connsiteY0" fmla="*/ 13140 h 13140"/>
              <a:gd name="connsiteX1" fmla="*/ 3047 w 11047"/>
              <a:gd name="connsiteY1" fmla="*/ 0 h 13140"/>
              <a:gd name="connsiteX2" fmla="*/ 11047 w 11047"/>
              <a:gd name="connsiteY2" fmla="*/ 0 h 13140"/>
              <a:gd name="connsiteX3" fmla="*/ 10400 w 11047"/>
              <a:gd name="connsiteY3" fmla="*/ 6340 h 13140"/>
              <a:gd name="connsiteX4" fmla="*/ 0 w 11047"/>
              <a:gd name="connsiteY4" fmla="*/ 13140 h 13140"/>
              <a:gd name="connsiteX0" fmla="*/ 0 w 11047"/>
              <a:gd name="connsiteY0" fmla="*/ 13750 h 13750"/>
              <a:gd name="connsiteX1" fmla="*/ 2808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4534 h 14534"/>
              <a:gd name="connsiteX1" fmla="*/ 2357 w 11047"/>
              <a:gd name="connsiteY1" fmla="*/ 0 h 14534"/>
              <a:gd name="connsiteX2" fmla="*/ 11047 w 11047"/>
              <a:gd name="connsiteY2" fmla="*/ 1394 h 14534"/>
              <a:gd name="connsiteX3" fmla="*/ 10400 w 11047"/>
              <a:gd name="connsiteY3" fmla="*/ 7734 h 14534"/>
              <a:gd name="connsiteX4" fmla="*/ 0 w 11047"/>
              <a:gd name="connsiteY4" fmla="*/ 14534 h 14534"/>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401 h 13401"/>
              <a:gd name="connsiteX1" fmla="*/ 2437 w 11047"/>
              <a:gd name="connsiteY1" fmla="*/ 0 h 13401"/>
              <a:gd name="connsiteX2" fmla="*/ 11047 w 11047"/>
              <a:gd name="connsiteY2" fmla="*/ 261 h 13401"/>
              <a:gd name="connsiteX3" fmla="*/ 10400 w 11047"/>
              <a:gd name="connsiteY3" fmla="*/ 6601 h 13401"/>
              <a:gd name="connsiteX4" fmla="*/ 0 w 11047"/>
              <a:gd name="connsiteY4" fmla="*/ 13401 h 13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 h="13401">
                <a:moveTo>
                  <a:pt x="0" y="13401"/>
                </a:moveTo>
                <a:lnTo>
                  <a:pt x="2437" y="0"/>
                </a:lnTo>
                <a:cubicBezTo>
                  <a:pt x="5298" y="900"/>
                  <a:pt x="8159" y="58"/>
                  <a:pt x="11047" y="261"/>
                </a:cubicBezTo>
                <a:cubicBezTo>
                  <a:pt x="10973" y="2287"/>
                  <a:pt x="10474" y="4575"/>
                  <a:pt x="10400" y="6601"/>
                </a:cubicBezTo>
                <a:lnTo>
                  <a:pt x="0" y="13401"/>
                </a:lnTo>
                <a:close/>
              </a:path>
            </a:pathLst>
          </a:custGeom>
          <a:gradFill flip="none" rotWithShape="1">
            <a:gsLst>
              <a:gs pos="0">
                <a:schemeClr val="tx1">
                  <a:lumMod val="95000"/>
                  <a:lumOff val="5000"/>
                </a:schemeClr>
              </a:gs>
              <a:gs pos="48000">
                <a:srgbClr val="4D585E"/>
              </a:gs>
              <a:gs pos="100000">
                <a:srgbClr val="8F9AA2"/>
              </a:gs>
            </a:gsLst>
            <a:path path="circle">
              <a:fillToRect l="100000" b="100000"/>
            </a:path>
            <a:tileRect t="-100000" r="-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white"/>
              </a:solidFill>
              <a:latin typeface="Calibri Light" panose="020F0302020204030204" pitchFamily="34" charset="0"/>
              <a:cs typeface="Calibri Light" panose="020F0302020204030204" pitchFamily="34" charset="0"/>
            </a:endParaRPr>
          </a:p>
        </p:txBody>
      </p:sp>
      <p:sp>
        <p:nvSpPr>
          <p:cNvPr id="38" name="Arrow: Pentagon 67">
            <a:extLst>
              <a:ext uri="{FF2B5EF4-FFF2-40B4-BE49-F238E27FC236}">
                <a16:creationId xmlns:a16="http://schemas.microsoft.com/office/drawing/2014/main" id="{76D35CA2-9B50-6042-8923-EFABA87F5D98}"/>
              </a:ext>
            </a:extLst>
          </p:cNvPr>
          <p:cNvSpPr/>
          <p:nvPr/>
        </p:nvSpPr>
        <p:spPr>
          <a:xfrm rot="2428">
            <a:off x="246319" y="1961140"/>
            <a:ext cx="11647152" cy="863028"/>
          </a:xfrm>
          <a:prstGeom prst="homePlate">
            <a:avLst>
              <a:gd name="adj" fmla="val 48385"/>
            </a:avLst>
          </a:prstGeom>
          <a:gradFill flip="none" rotWithShape="1">
            <a:gsLst>
              <a:gs pos="100000">
                <a:srgbClr val="188245"/>
              </a:gs>
              <a:gs pos="0">
                <a:srgbClr val="20AF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27">
              <a:defRPr/>
            </a:pPr>
            <a:endParaRPr lang="en-US" sz="1600">
              <a:solidFill>
                <a:srgbClr val="E7E6E6">
                  <a:lumMod val="50000"/>
                </a:srgbClr>
              </a:solidFill>
              <a:latin typeface="Calibri Light" panose="020F0302020204030204" pitchFamily="34" charset="0"/>
              <a:cs typeface="Calibri Light" panose="020F0302020204030204" pitchFamily="34" charset="0"/>
            </a:endParaRPr>
          </a:p>
        </p:txBody>
      </p:sp>
      <p:sp>
        <p:nvSpPr>
          <p:cNvPr id="40" name="Arrow: Pentagon 96">
            <a:extLst>
              <a:ext uri="{FF2B5EF4-FFF2-40B4-BE49-F238E27FC236}">
                <a16:creationId xmlns:a16="http://schemas.microsoft.com/office/drawing/2014/main" id="{79D39A33-1986-AA43-A821-DD56E0D819DC}"/>
              </a:ext>
            </a:extLst>
          </p:cNvPr>
          <p:cNvSpPr/>
          <p:nvPr/>
        </p:nvSpPr>
        <p:spPr>
          <a:xfrm rot="2428">
            <a:off x="238240" y="2941782"/>
            <a:ext cx="11567168" cy="588043"/>
          </a:xfrm>
          <a:prstGeom prst="homePlate">
            <a:avLst>
              <a:gd name="adj" fmla="val 49833"/>
            </a:avLst>
          </a:prstGeom>
          <a:gradFill flip="none" rotWithShape="1">
            <a:gsLst>
              <a:gs pos="100000">
                <a:srgbClr val="84A705"/>
              </a:gs>
              <a:gs pos="0">
                <a:srgbClr val="A6D10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27">
              <a:defRPr/>
            </a:pPr>
            <a:endParaRPr lang="en-US" sz="1600">
              <a:solidFill>
                <a:srgbClr val="E7E6E6">
                  <a:lumMod val="50000"/>
                </a:srgbClr>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FD31A18A-ED37-AE4B-BA15-64A31DF2AE49}"/>
              </a:ext>
            </a:extLst>
          </p:cNvPr>
          <p:cNvSpPr/>
          <p:nvPr/>
        </p:nvSpPr>
        <p:spPr>
          <a:xfrm flipH="1">
            <a:off x="260491" y="3003989"/>
            <a:ext cx="11067062" cy="438654"/>
          </a:xfrm>
          <a:prstGeom prst="rect">
            <a:avLst/>
          </a:prstGeom>
          <a:noFill/>
        </p:spPr>
        <p:txBody>
          <a:bodyPr wrap="square" lIns="68652" tIns="34326" rIns="68652" bIns="34326">
            <a:spAutoFit/>
          </a:bodyPr>
          <a:lstStyle/>
          <a:p>
            <a:pPr algn="just"/>
            <a:r>
              <a:rPr lang="ro-RO" sz="1200" dirty="0">
                <a:latin typeface="Times New Roman" panose="02020603050405020304" pitchFamily="18" charset="0"/>
                <a:cs typeface="Times New Roman" panose="02020603050405020304" pitchFamily="18" charset="0"/>
              </a:rPr>
              <a:t> 2. </a:t>
            </a:r>
            <a:r>
              <a:rPr lang="ro-RO" sz="1200" dirty="0" err="1">
                <a:latin typeface="Times New Roman" panose="02020603050405020304" pitchFamily="18" charset="0"/>
                <a:cs typeface="Times New Roman" panose="02020603050405020304" pitchFamily="18" charset="0"/>
              </a:rPr>
              <a:t>Achiziţiile</a:t>
            </a:r>
            <a:r>
              <a:rPr lang="ro-RO" sz="1200" dirty="0">
                <a:latin typeface="Times New Roman" panose="02020603050405020304" pitchFamily="18" charset="0"/>
                <a:cs typeface="Times New Roman" panose="02020603050405020304" pitchFamily="18" charset="0"/>
              </a:rPr>
              <a:t> din cadrul proiectului vor avea în vedere bunuri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servicii de calitate, aducând astfel plus valoare în activitatea </a:t>
            </a:r>
            <a:r>
              <a:rPr lang="ro-RO" sz="1200" dirty="0" err="1">
                <a:latin typeface="Times New Roman" panose="02020603050405020304" pitchFamily="18" charset="0"/>
                <a:cs typeface="Times New Roman" panose="02020603050405020304" pitchFamily="18" charset="0"/>
              </a:rPr>
              <a:t>instituţiilor</a:t>
            </a:r>
            <a:r>
              <a:rPr lang="ro-RO" sz="1200" dirty="0">
                <a:latin typeface="Times New Roman" panose="02020603050405020304" pitchFamily="18" charset="0"/>
                <a:cs typeface="Times New Roman" panose="02020603050405020304" pitchFamily="18" charset="0"/>
              </a:rPr>
              <a:t> implicate. Totodată, ele vor putea fi utilizate de către Solicitant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Parteneri, astfel încât </a:t>
            </a:r>
            <a:r>
              <a:rPr lang="ro-RO" sz="1200" dirty="0" err="1">
                <a:latin typeface="Times New Roman" panose="02020603050405020304" pitchFamily="18" charset="0"/>
                <a:cs typeface="Times New Roman" panose="02020603050405020304" pitchFamily="18" charset="0"/>
              </a:rPr>
              <a:t>aceştia</a:t>
            </a:r>
            <a:r>
              <a:rPr lang="ro-RO" sz="1200" dirty="0">
                <a:latin typeface="Times New Roman" panose="02020603050405020304" pitchFamily="18" charset="0"/>
                <a:cs typeface="Times New Roman" panose="02020603050405020304" pitchFamily="18" charset="0"/>
              </a:rPr>
              <a:t> să poată continua </a:t>
            </a:r>
            <a:r>
              <a:rPr lang="ro-RO" sz="1200" dirty="0" err="1">
                <a:latin typeface="Times New Roman" panose="02020603050405020304" pitchFamily="18" charset="0"/>
                <a:cs typeface="Times New Roman" panose="02020603050405020304" pitchFamily="18" charset="0"/>
              </a:rPr>
              <a:t>activităţi</a:t>
            </a:r>
            <a:r>
              <a:rPr lang="ro-RO" sz="1200" dirty="0">
                <a:latin typeface="Times New Roman" panose="02020603050405020304" pitchFamily="18" charset="0"/>
                <a:cs typeface="Times New Roman" panose="02020603050405020304" pitchFamily="18" charset="0"/>
              </a:rPr>
              <a:t> similare, beneficiind în acest fel de dotarea corespunzătoare necesară. </a:t>
            </a:r>
          </a:p>
        </p:txBody>
      </p:sp>
      <p:sp>
        <p:nvSpPr>
          <p:cNvPr id="43" name="Rectangle 42">
            <a:extLst>
              <a:ext uri="{FF2B5EF4-FFF2-40B4-BE49-F238E27FC236}">
                <a16:creationId xmlns:a16="http://schemas.microsoft.com/office/drawing/2014/main" id="{0BD34C1C-DD1C-2647-88B2-E9A6133DDA1B}"/>
              </a:ext>
            </a:extLst>
          </p:cNvPr>
          <p:cNvSpPr/>
          <p:nvPr/>
        </p:nvSpPr>
        <p:spPr>
          <a:xfrm flipH="1">
            <a:off x="279016" y="3008074"/>
            <a:ext cx="1354292" cy="377099"/>
          </a:xfrm>
          <a:prstGeom prst="rect">
            <a:avLst/>
          </a:prstGeom>
          <a:noFill/>
        </p:spPr>
        <p:txBody>
          <a:bodyPr wrap="square" lIns="68652" tIns="34326" rIns="68652" bIns="34326">
            <a:spAutoFit/>
          </a:bodyPr>
          <a:lstStyle/>
          <a:p>
            <a:pPr defTabSz="343238"/>
            <a:endParaRPr lang="en-US" sz="2000" b="1" dirty="0">
              <a:ln w="0"/>
              <a:solidFill>
                <a:prstClr val="white"/>
              </a:solidFill>
              <a:latin typeface="Brush Script MT" panose="03060802040406070304" pitchFamily="66" charset="-122"/>
              <a:ea typeface="Brush Script MT" panose="03060802040406070304" pitchFamily="66" charset="-122"/>
              <a:cs typeface="Brush Script MT" panose="03060802040406070304" pitchFamily="66" charset="-122"/>
            </a:endParaRPr>
          </a:p>
        </p:txBody>
      </p:sp>
      <p:sp>
        <p:nvSpPr>
          <p:cNvPr id="44" name="Flowchart: Data 8">
            <a:extLst>
              <a:ext uri="{FF2B5EF4-FFF2-40B4-BE49-F238E27FC236}">
                <a16:creationId xmlns:a16="http://schemas.microsoft.com/office/drawing/2014/main" id="{13E1FB51-D8FE-C54D-B348-3F5521729153}"/>
              </a:ext>
            </a:extLst>
          </p:cNvPr>
          <p:cNvSpPr/>
          <p:nvPr/>
        </p:nvSpPr>
        <p:spPr>
          <a:xfrm flipH="1">
            <a:off x="136884" y="5546738"/>
            <a:ext cx="1324766" cy="5304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490"/>
              <a:gd name="connsiteY0" fmla="*/ 12879 h 12879"/>
              <a:gd name="connsiteX1" fmla="*/ 2490 w 10490"/>
              <a:gd name="connsiteY1" fmla="*/ 0 h 12879"/>
              <a:gd name="connsiteX2" fmla="*/ 10490 w 10490"/>
              <a:gd name="connsiteY2" fmla="*/ 0 h 12879"/>
              <a:gd name="connsiteX3" fmla="*/ 8490 w 10490"/>
              <a:gd name="connsiteY3" fmla="*/ 10000 h 12879"/>
              <a:gd name="connsiteX4" fmla="*/ 0 w 10490"/>
              <a:gd name="connsiteY4" fmla="*/ 12879 h 12879"/>
              <a:gd name="connsiteX0" fmla="*/ 0 w 10490"/>
              <a:gd name="connsiteY0" fmla="*/ 12879 h 12879"/>
              <a:gd name="connsiteX1" fmla="*/ 2490 w 10490"/>
              <a:gd name="connsiteY1" fmla="*/ 0 h 12879"/>
              <a:gd name="connsiteX2" fmla="*/ 10490 w 10490"/>
              <a:gd name="connsiteY2" fmla="*/ 0 h 12879"/>
              <a:gd name="connsiteX3" fmla="*/ 10267 w 10490"/>
              <a:gd name="connsiteY3" fmla="*/ 6079 h 12879"/>
              <a:gd name="connsiteX4" fmla="*/ 0 w 10490"/>
              <a:gd name="connsiteY4" fmla="*/ 12879 h 12879"/>
              <a:gd name="connsiteX0" fmla="*/ 0 w 10831"/>
              <a:gd name="connsiteY0" fmla="*/ 12879 h 12879"/>
              <a:gd name="connsiteX1" fmla="*/ 2490 w 10831"/>
              <a:gd name="connsiteY1" fmla="*/ 0 h 12879"/>
              <a:gd name="connsiteX2" fmla="*/ 10490 w 10831"/>
              <a:gd name="connsiteY2" fmla="*/ 0 h 12879"/>
              <a:gd name="connsiteX3" fmla="*/ 10824 w 10831"/>
              <a:gd name="connsiteY3" fmla="*/ 6776 h 12879"/>
              <a:gd name="connsiteX4" fmla="*/ 0 w 10831"/>
              <a:gd name="connsiteY4" fmla="*/ 12879 h 12879"/>
              <a:gd name="connsiteX0" fmla="*/ 0 w 11388"/>
              <a:gd name="connsiteY0" fmla="*/ 13140 h 13140"/>
              <a:gd name="connsiteX1" fmla="*/ 3047 w 11388"/>
              <a:gd name="connsiteY1" fmla="*/ 0 h 13140"/>
              <a:gd name="connsiteX2" fmla="*/ 11047 w 11388"/>
              <a:gd name="connsiteY2" fmla="*/ 0 h 13140"/>
              <a:gd name="connsiteX3" fmla="*/ 11381 w 11388"/>
              <a:gd name="connsiteY3" fmla="*/ 6776 h 13140"/>
              <a:gd name="connsiteX4" fmla="*/ 0 w 11388"/>
              <a:gd name="connsiteY4" fmla="*/ 13140 h 13140"/>
              <a:gd name="connsiteX0" fmla="*/ 0 w 11047"/>
              <a:gd name="connsiteY0" fmla="*/ 13140 h 13140"/>
              <a:gd name="connsiteX1" fmla="*/ 3047 w 11047"/>
              <a:gd name="connsiteY1" fmla="*/ 0 h 13140"/>
              <a:gd name="connsiteX2" fmla="*/ 11047 w 11047"/>
              <a:gd name="connsiteY2" fmla="*/ 0 h 13140"/>
              <a:gd name="connsiteX3" fmla="*/ 10400 w 11047"/>
              <a:gd name="connsiteY3" fmla="*/ 6340 h 13140"/>
              <a:gd name="connsiteX4" fmla="*/ 0 w 11047"/>
              <a:gd name="connsiteY4" fmla="*/ 13140 h 13140"/>
              <a:gd name="connsiteX0" fmla="*/ 0 w 11047"/>
              <a:gd name="connsiteY0" fmla="*/ 13750 h 13750"/>
              <a:gd name="connsiteX1" fmla="*/ 2808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4534 h 14534"/>
              <a:gd name="connsiteX1" fmla="*/ 2357 w 11047"/>
              <a:gd name="connsiteY1" fmla="*/ 0 h 14534"/>
              <a:gd name="connsiteX2" fmla="*/ 11047 w 11047"/>
              <a:gd name="connsiteY2" fmla="*/ 1394 h 14534"/>
              <a:gd name="connsiteX3" fmla="*/ 10400 w 11047"/>
              <a:gd name="connsiteY3" fmla="*/ 7734 h 14534"/>
              <a:gd name="connsiteX4" fmla="*/ 0 w 11047"/>
              <a:gd name="connsiteY4" fmla="*/ 14534 h 14534"/>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401 h 13401"/>
              <a:gd name="connsiteX1" fmla="*/ 2437 w 11047"/>
              <a:gd name="connsiteY1" fmla="*/ 0 h 13401"/>
              <a:gd name="connsiteX2" fmla="*/ 11047 w 11047"/>
              <a:gd name="connsiteY2" fmla="*/ 261 h 13401"/>
              <a:gd name="connsiteX3" fmla="*/ 10400 w 11047"/>
              <a:gd name="connsiteY3" fmla="*/ 6601 h 13401"/>
              <a:gd name="connsiteX4" fmla="*/ 0 w 11047"/>
              <a:gd name="connsiteY4" fmla="*/ 13401 h 13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 h="13401">
                <a:moveTo>
                  <a:pt x="0" y="13401"/>
                </a:moveTo>
                <a:lnTo>
                  <a:pt x="2437" y="0"/>
                </a:lnTo>
                <a:cubicBezTo>
                  <a:pt x="5298" y="900"/>
                  <a:pt x="8159" y="58"/>
                  <a:pt x="11047" y="261"/>
                </a:cubicBezTo>
                <a:cubicBezTo>
                  <a:pt x="10973" y="2287"/>
                  <a:pt x="10474" y="4575"/>
                  <a:pt x="10400" y="6601"/>
                </a:cubicBezTo>
                <a:lnTo>
                  <a:pt x="0" y="13401"/>
                </a:lnTo>
                <a:close/>
              </a:path>
            </a:pathLst>
          </a:custGeom>
          <a:gradFill flip="none" rotWithShape="1">
            <a:gsLst>
              <a:gs pos="0">
                <a:schemeClr val="tx1">
                  <a:lumMod val="95000"/>
                  <a:lumOff val="5000"/>
                </a:schemeClr>
              </a:gs>
              <a:gs pos="48000">
                <a:srgbClr val="4D585E"/>
              </a:gs>
              <a:gs pos="100000">
                <a:srgbClr val="8F9AA2"/>
              </a:gs>
            </a:gsLst>
            <a:path path="circle">
              <a:fillToRect l="100000" b="100000"/>
            </a:path>
            <a:tileRect t="-100000" r="-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white"/>
              </a:solidFill>
              <a:latin typeface="Calibri Light" panose="020F0302020204030204" pitchFamily="34" charset="0"/>
              <a:cs typeface="Calibri Light" panose="020F0302020204030204" pitchFamily="34" charset="0"/>
            </a:endParaRPr>
          </a:p>
        </p:txBody>
      </p:sp>
      <p:sp>
        <p:nvSpPr>
          <p:cNvPr id="45" name="Flowchart: Data 8">
            <a:extLst>
              <a:ext uri="{FF2B5EF4-FFF2-40B4-BE49-F238E27FC236}">
                <a16:creationId xmlns:a16="http://schemas.microsoft.com/office/drawing/2014/main" id="{0A29D9EB-A048-714C-ACEE-21E487AD865B}"/>
              </a:ext>
            </a:extLst>
          </p:cNvPr>
          <p:cNvSpPr/>
          <p:nvPr/>
        </p:nvSpPr>
        <p:spPr>
          <a:xfrm flipH="1">
            <a:off x="118441" y="4509856"/>
            <a:ext cx="1343208" cy="56783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490"/>
              <a:gd name="connsiteY0" fmla="*/ 12879 h 12879"/>
              <a:gd name="connsiteX1" fmla="*/ 2490 w 10490"/>
              <a:gd name="connsiteY1" fmla="*/ 0 h 12879"/>
              <a:gd name="connsiteX2" fmla="*/ 10490 w 10490"/>
              <a:gd name="connsiteY2" fmla="*/ 0 h 12879"/>
              <a:gd name="connsiteX3" fmla="*/ 8490 w 10490"/>
              <a:gd name="connsiteY3" fmla="*/ 10000 h 12879"/>
              <a:gd name="connsiteX4" fmla="*/ 0 w 10490"/>
              <a:gd name="connsiteY4" fmla="*/ 12879 h 12879"/>
              <a:gd name="connsiteX0" fmla="*/ 0 w 10490"/>
              <a:gd name="connsiteY0" fmla="*/ 12879 h 12879"/>
              <a:gd name="connsiteX1" fmla="*/ 2490 w 10490"/>
              <a:gd name="connsiteY1" fmla="*/ 0 h 12879"/>
              <a:gd name="connsiteX2" fmla="*/ 10490 w 10490"/>
              <a:gd name="connsiteY2" fmla="*/ 0 h 12879"/>
              <a:gd name="connsiteX3" fmla="*/ 10267 w 10490"/>
              <a:gd name="connsiteY3" fmla="*/ 6079 h 12879"/>
              <a:gd name="connsiteX4" fmla="*/ 0 w 10490"/>
              <a:gd name="connsiteY4" fmla="*/ 12879 h 12879"/>
              <a:gd name="connsiteX0" fmla="*/ 0 w 10831"/>
              <a:gd name="connsiteY0" fmla="*/ 12879 h 12879"/>
              <a:gd name="connsiteX1" fmla="*/ 2490 w 10831"/>
              <a:gd name="connsiteY1" fmla="*/ 0 h 12879"/>
              <a:gd name="connsiteX2" fmla="*/ 10490 w 10831"/>
              <a:gd name="connsiteY2" fmla="*/ 0 h 12879"/>
              <a:gd name="connsiteX3" fmla="*/ 10824 w 10831"/>
              <a:gd name="connsiteY3" fmla="*/ 6776 h 12879"/>
              <a:gd name="connsiteX4" fmla="*/ 0 w 10831"/>
              <a:gd name="connsiteY4" fmla="*/ 12879 h 12879"/>
              <a:gd name="connsiteX0" fmla="*/ 0 w 11388"/>
              <a:gd name="connsiteY0" fmla="*/ 13140 h 13140"/>
              <a:gd name="connsiteX1" fmla="*/ 3047 w 11388"/>
              <a:gd name="connsiteY1" fmla="*/ 0 h 13140"/>
              <a:gd name="connsiteX2" fmla="*/ 11047 w 11388"/>
              <a:gd name="connsiteY2" fmla="*/ 0 h 13140"/>
              <a:gd name="connsiteX3" fmla="*/ 11381 w 11388"/>
              <a:gd name="connsiteY3" fmla="*/ 6776 h 13140"/>
              <a:gd name="connsiteX4" fmla="*/ 0 w 11388"/>
              <a:gd name="connsiteY4" fmla="*/ 13140 h 13140"/>
              <a:gd name="connsiteX0" fmla="*/ 0 w 11047"/>
              <a:gd name="connsiteY0" fmla="*/ 13140 h 13140"/>
              <a:gd name="connsiteX1" fmla="*/ 3047 w 11047"/>
              <a:gd name="connsiteY1" fmla="*/ 0 h 13140"/>
              <a:gd name="connsiteX2" fmla="*/ 11047 w 11047"/>
              <a:gd name="connsiteY2" fmla="*/ 0 h 13140"/>
              <a:gd name="connsiteX3" fmla="*/ 10400 w 11047"/>
              <a:gd name="connsiteY3" fmla="*/ 6340 h 13140"/>
              <a:gd name="connsiteX4" fmla="*/ 0 w 11047"/>
              <a:gd name="connsiteY4" fmla="*/ 13140 h 13140"/>
              <a:gd name="connsiteX0" fmla="*/ 0 w 11047"/>
              <a:gd name="connsiteY0" fmla="*/ 13750 h 13750"/>
              <a:gd name="connsiteX1" fmla="*/ 2808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4534 h 14534"/>
              <a:gd name="connsiteX1" fmla="*/ 2357 w 11047"/>
              <a:gd name="connsiteY1" fmla="*/ 0 h 14534"/>
              <a:gd name="connsiteX2" fmla="*/ 11047 w 11047"/>
              <a:gd name="connsiteY2" fmla="*/ 1394 h 14534"/>
              <a:gd name="connsiteX3" fmla="*/ 10400 w 11047"/>
              <a:gd name="connsiteY3" fmla="*/ 7734 h 14534"/>
              <a:gd name="connsiteX4" fmla="*/ 0 w 11047"/>
              <a:gd name="connsiteY4" fmla="*/ 14534 h 14534"/>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750 h 13750"/>
              <a:gd name="connsiteX1" fmla="*/ 2384 w 11047"/>
              <a:gd name="connsiteY1" fmla="*/ 0 h 13750"/>
              <a:gd name="connsiteX2" fmla="*/ 11047 w 11047"/>
              <a:gd name="connsiteY2" fmla="*/ 610 h 13750"/>
              <a:gd name="connsiteX3" fmla="*/ 10400 w 11047"/>
              <a:gd name="connsiteY3" fmla="*/ 6950 h 13750"/>
              <a:gd name="connsiteX4" fmla="*/ 0 w 11047"/>
              <a:gd name="connsiteY4" fmla="*/ 13750 h 13750"/>
              <a:gd name="connsiteX0" fmla="*/ 0 w 11047"/>
              <a:gd name="connsiteY0" fmla="*/ 13401 h 13401"/>
              <a:gd name="connsiteX1" fmla="*/ 2437 w 11047"/>
              <a:gd name="connsiteY1" fmla="*/ 0 h 13401"/>
              <a:gd name="connsiteX2" fmla="*/ 11047 w 11047"/>
              <a:gd name="connsiteY2" fmla="*/ 261 h 13401"/>
              <a:gd name="connsiteX3" fmla="*/ 10400 w 11047"/>
              <a:gd name="connsiteY3" fmla="*/ 6601 h 13401"/>
              <a:gd name="connsiteX4" fmla="*/ 0 w 11047"/>
              <a:gd name="connsiteY4" fmla="*/ 13401 h 13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7" h="13401">
                <a:moveTo>
                  <a:pt x="0" y="13401"/>
                </a:moveTo>
                <a:lnTo>
                  <a:pt x="2437" y="0"/>
                </a:lnTo>
                <a:cubicBezTo>
                  <a:pt x="5298" y="900"/>
                  <a:pt x="8159" y="58"/>
                  <a:pt x="11047" y="261"/>
                </a:cubicBezTo>
                <a:cubicBezTo>
                  <a:pt x="10973" y="2287"/>
                  <a:pt x="10474" y="4575"/>
                  <a:pt x="10400" y="6601"/>
                </a:cubicBezTo>
                <a:lnTo>
                  <a:pt x="0" y="13401"/>
                </a:lnTo>
                <a:close/>
              </a:path>
            </a:pathLst>
          </a:custGeom>
          <a:gradFill flip="none" rotWithShape="1">
            <a:gsLst>
              <a:gs pos="0">
                <a:schemeClr val="tx1">
                  <a:lumMod val="95000"/>
                  <a:lumOff val="5000"/>
                </a:schemeClr>
              </a:gs>
              <a:gs pos="48000">
                <a:srgbClr val="4D585E"/>
              </a:gs>
              <a:gs pos="100000">
                <a:srgbClr val="8F9AA2"/>
              </a:gs>
            </a:gsLst>
            <a:path path="circle">
              <a:fillToRect l="100000" b="100000"/>
            </a:path>
            <a:tileRect t="-100000" r="-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sz="1500">
              <a:solidFill>
                <a:prstClr val="white"/>
              </a:solidFill>
              <a:latin typeface="Calibri Light" panose="020F0302020204030204" pitchFamily="34" charset="0"/>
              <a:cs typeface="Calibri Light" panose="020F0302020204030204" pitchFamily="34" charset="0"/>
            </a:endParaRPr>
          </a:p>
        </p:txBody>
      </p:sp>
      <p:sp>
        <p:nvSpPr>
          <p:cNvPr id="46" name="Arrow: Pentagon 104">
            <a:extLst>
              <a:ext uri="{FF2B5EF4-FFF2-40B4-BE49-F238E27FC236}">
                <a16:creationId xmlns:a16="http://schemas.microsoft.com/office/drawing/2014/main" id="{7C7EFE8C-9C0A-B845-B7F2-9E46BBA9BC47}"/>
              </a:ext>
            </a:extLst>
          </p:cNvPr>
          <p:cNvSpPr/>
          <p:nvPr/>
        </p:nvSpPr>
        <p:spPr>
          <a:xfrm rot="2428">
            <a:off x="238160" y="3695092"/>
            <a:ext cx="11567184" cy="810846"/>
          </a:xfrm>
          <a:prstGeom prst="homePlate">
            <a:avLst>
              <a:gd name="adj" fmla="val 49018"/>
            </a:avLst>
          </a:prstGeom>
          <a:gradFill flip="none" rotWithShape="1">
            <a:gsLst>
              <a:gs pos="100000">
                <a:srgbClr val="036F77"/>
              </a:gs>
              <a:gs pos="0">
                <a:srgbClr val="04A9B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27">
              <a:defRPr/>
            </a:pPr>
            <a:endParaRPr lang="en-US" sz="1600">
              <a:solidFill>
                <a:srgbClr val="E7E6E6">
                  <a:lumMod val="50000"/>
                </a:srgbClr>
              </a:solidFill>
              <a:latin typeface="Calibri Light" panose="020F0302020204030204" pitchFamily="34" charset="0"/>
              <a:cs typeface="Calibri Light" panose="020F0302020204030204" pitchFamily="34" charset="0"/>
            </a:endParaRPr>
          </a:p>
        </p:txBody>
      </p:sp>
      <p:sp>
        <p:nvSpPr>
          <p:cNvPr id="47" name="Rectangle 46">
            <a:extLst>
              <a:ext uri="{FF2B5EF4-FFF2-40B4-BE49-F238E27FC236}">
                <a16:creationId xmlns:a16="http://schemas.microsoft.com/office/drawing/2014/main" id="{CC4A1628-80D0-5443-84F4-32C2B5AF474C}"/>
              </a:ext>
            </a:extLst>
          </p:cNvPr>
          <p:cNvSpPr/>
          <p:nvPr/>
        </p:nvSpPr>
        <p:spPr>
          <a:xfrm>
            <a:off x="279016" y="3796041"/>
            <a:ext cx="11247822" cy="623320"/>
          </a:xfrm>
          <a:prstGeom prst="rect">
            <a:avLst/>
          </a:prstGeom>
          <a:noFill/>
        </p:spPr>
        <p:txBody>
          <a:bodyPr wrap="square" lIns="68652" tIns="34326" rIns="68652" bIns="34326">
            <a:spAutoFit/>
          </a:bodyPr>
          <a:lstStyle/>
          <a:p>
            <a:pPr algn="just"/>
            <a:r>
              <a:rPr lang="ro-RO" sz="1200" dirty="0">
                <a:latin typeface="Times New Roman" panose="02020603050405020304" pitchFamily="18" charset="0"/>
                <a:cs typeface="Times New Roman" panose="02020603050405020304" pitchFamily="18" charset="0"/>
              </a:rPr>
              <a:t>3. Planificarea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/sau atragerea de noi surse de </a:t>
            </a:r>
            <a:r>
              <a:rPr lang="ro-RO" sz="1200" dirty="0" err="1">
                <a:latin typeface="Times New Roman" panose="02020603050405020304" pitchFamily="18" charset="0"/>
                <a:cs typeface="Times New Roman" panose="02020603050405020304" pitchFamily="18" charset="0"/>
              </a:rPr>
              <a:t>finanţare</a:t>
            </a:r>
            <a:r>
              <a:rPr lang="ro-RO" sz="1200" dirty="0">
                <a:latin typeface="Times New Roman" panose="02020603050405020304" pitchFamily="18" charset="0"/>
                <a:cs typeface="Times New Roman" panose="02020603050405020304" pitchFamily="18" charset="0"/>
              </a:rPr>
              <a:t> încă din faza de implementare a proiectului (bugete proprii, </a:t>
            </a:r>
            <a:r>
              <a:rPr lang="ro-RO" sz="1200" dirty="0" err="1">
                <a:latin typeface="Times New Roman" panose="02020603050405020304" pitchFamily="18" charset="0"/>
                <a:cs typeface="Times New Roman" panose="02020603050405020304" pitchFamily="18" charset="0"/>
              </a:rPr>
              <a:t>oportunităţi</a:t>
            </a:r>
            <a:r>
              <a:rPr lang="ro-RO" sz="1200" dirty="0">
                <a:latin typeface="Times New Roman" panose="02020603050405020304" pitchFamily="18" charset="0"/>
                <a:cs typeface="Times New Roman" panose="02020603050405020304" pitchFamily="18" charset="0"/>
              </a:rPr>
              <a:t> de </a:t>
            </a:r>
            <a:r>
              <a:rPr lang="ro-RO" sz="1200" dirty="0" err="1">
                <a:latin typeface="Times New Roman" panose="02020603050405020304" pitchFamily="18" charset="0"/>
                <a:cs typeface="Times New Roman" panose="02020603050405020304" pitchFamily="18" charset="0"/>
              </a:rPr>
              <a:t>finanţare</a:t>
            </a:r>
            <a:r>
              <a:rPr lang="ro-RO" sz="1200" dirty="0">
                <a:latin typeface="Times New Roman" panose="02020603050405020304" pitchFamily="18" charset="0"/>
                <a:cs typeface="Times New Roman" panose="02020603050405020304" pitchFamily="18" charset="0"/>
              </a:rPr>
              <a:t> existente în cadrul fondurilor structurale, granturile SEE etc.). Se vor avea în vedere măsurile prin care se asigură sustenabilitatea financiară după finalizarea proiectului. Acestea vor fi asigurate prin continuarea </a:t>
            </a:r>
            <a:r>
              <a:rPr lang="ro-RO" sz="1200" dirty="0" err="1">
                <a:latin typeface="Times New Roman" panose="02020603050405020304" pitchFamily="18" charset="0"/>
                <a:cs typeface="Times New Roman" panose="02020603050405020304" pitchFamily="18" charset="0"/>
              </a:rPr>
              <a:t>activităţii</a:t>
            </a:r>
            <a:r>
              <a:rPr lang="ro-RO" sz="1200" dirty="0">
                <a:latin typeface="Times New Roman" panose="02020603050405020304" pitchFamily="18" charset="0"/>
                <a:cs typeface="Times New Roman" panose="02020603050405020304" pitchFamily="18" charset="0"/>
              </a:rPr>
              <a:t> de bază a ANES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Partenerilor din DGASPC, care au un istoric dovedit de </a:t>
            </a:r>
            <a:r>
              <a:rPr lang="ro-RO" sz="1200" dirty="0" err="1">
                <a:latin typeface="Times New Roman" panose="02020603050405020304" pitchFamily="18" charset="0"/>
                <a:cs typeface="Times New Roman" panose="02020603050405020304" pitchFamily="18" charset="0"/>
              </a:rPr>
              <a:t>finanţări</a:t>
            </a:r>
            <a:r>
              <a:rPr lang="ro-RO" sz="1200" dirty="0">
                <a:latin typeface="Times New Roman" panose="02020603050405020304" pitchFamily="18" charset="0"/>
                <a:cs typeface="Times New Roman" panose="02020603050405020304" pitchFamily="18" charset="0"/>
              </a:rPr>
              <a:t> rambursabile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nerambursabile atrase. </a:t>
            </a:r>
          </a:p>
        </p:txBody>
      </p:sp>
      <p:sp>
        <p:nvSpPr>
          <p:cNvPr id="50" name="Arrow: Pentagon 108">
            <a:extLst>
              <a:ext uri="{FF2B5EF4-FFF2-40B4-BE49-F238E27FC236}">
                <a16:creationId xmlns:a16="http://schemas.microsoft.com/office/drawing/2014/main" id="{36CC7657-5340-B84F-A77C-68F8B88B4E65}"/>
              </a:ext>
            </a:extLst>
          </p:cNvPr>
          <p:cNvSpPr/>
          <p:nvPr/>
        </p:nvSpPr>
        <p:spPr>
          <a:xfrm rot="2428">
            <a:off x="260755" y="4711457"/>
            <a:ext cx="11615207" cy="977715"/>
          </a:xfrm>
          <a:prstGeom prst="homePlate">
            <a:avLst>
              <a:gd name="adj" fmla="val 49836"/>
            </a:avLst>
          </a:prstGeom>
          <a:gradFill flip="none" rotWithShape="1">
            <a:gsLst>
              <a:gs pos="100000">
                <a:srgbClr val="BD1B13"/>
              </a:gs>
              <a:gs pos="0">
                <a:srgbClr val="E8281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27">
              <a:defRPr/>
            </a:pPr>
            <a:endParaRPr lang="en-US" sz="1600">
              <a:solidFill>
                <a:srgbClr val="E7E6E6">
                  <a:lumMod val="50000"/>
                </a:srgbClr>
              </a:solidFill>
              <a:latin typeface="Calibri Light" panose="020F0302020204030204" pitchFamily="34" charset="0"/>
              <a:cs typeface="Calibri Light" panose="020F0302020204030204" pitchFamily="34" charset="0"/>
            </a:endParaRPr>
          </a:p>
        </p:txBody>
      </p:sp>
      <p:sp>
        <p:nvSpPr>
          <p:cNvPr id="51" name="Rectangle 50">
            <a:extLst>
              <a:ext uri="{FF2B5EF4-FFF2-40B4-BE49-F238E27FC236}">
                <a16:creationId xmlns:a16="http://schemas.microsoft.com/office/drawing/2014/main" id="{415BA642-5B14-5A4B-9901-1E35684269A7}"/>
              </a:ext>
            </a:extLst>
          </p:cNvPr>
          <p:cNvSpPr/>
          <p:nvPr/>
        </p:nvSpPr>
        <p:spPr>
          <a:xfrm>
            <a:off x="316267" y="4847378"/>
            <a:ext cx="11130665" cy="807986"/>
          </a:xfrm>
          <a:prstGeom prst="rect">
            <a:avLst/>
          </a:prstGeom>
          <a:noFill/>
        </p:spPr>
        <p:txBody>
          <a:bodyPr wrap="square" lIns="68652" tIns="34326" rIns="68652" bIns="34326">
            <a:spAutoFit/>
          </a:bodyPr>
          <a:lstStyle/>
          <a:p>
            <a:pPr algn="just"/>
            <a:r>
              <a:rPr lang="ro-RO" sz="1200" dirty="0">
                <a:latin typeface="Times New Roman" panose="02020603050405020304" pitchFamily="18" charset="0"/>
                <a:cs typeface="Times New Roman" panose="02020603050405020304" pitchFamily="18" charset="0"/>
              </a:rPr>
              <a:t>4. Diseminarea rezultatelor proiectului la nivel </a:t>
            </a:r>
            <a:r>
              <a:rPr lang="ro-RO" sz="1200" dirty="0" err="1">
                <a:latin typeface="Times New Roman" panose="02020603050405020304" pitchFamily="18" charset="0"/>
                <a:cs typeface="Times New Roman" panose="02020603050405020304" pitchFamily="18" charset="0"/>
              </a:rPr>
              <a:t>naţional</a:t>
            </a:r>
            <a:r>
              <a:rPr lang="ro-RO" sz="1200" dirty="0">
                <a:latin typeface="Times New Roman" panose="02020603050405020304" pitchFamily="18" charset="0"/>
                <a:cs typeface="Times New Roman" panose="02020603050405020304" pitchFamily="18" charset="0"/>
              </a:rPr>
              <a:t>, regional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local, în cadrul evenimentelor de informare organizate, pe pagina web a </a:t>
            </a:r>
            <a:r>
              <a:rPr lang="ro-RO" sz="1200" dirty="0" err="1">
                <a:latin typeface="Times New Roman" panose="02020603050405020304" pitchFamily="18" charset="0"/>
                <a:cs typeface="Times New Roman" panose="02020603050405020304" pitchFamily="18" charset="0"/>
              </a:rPr>
              <a:t>instituţiilor</a:t>
            </a:r>
            <a:r>
              <a:rPr lang="ro-RO" sz="1200" dirty="0">
                <a:latin typeface="Times New Roman" panose="02020603050405020304" pitchFamily="18" charset="0"/>
                <a:cs typeface="Times New Roman" panose="02020603050405020304" pitchFamily="18" charset="0"/>
              </a:rPr>
              <a:t> partenere în proiect, precum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prin materialele resursă utilizate va contribui la un nivel crescut de informare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conştientizare</a:t>
            </a:r>
            <a:r>
              <a:rPr lang="ro-RO" sz="1200" dirty="0">
                <a:latin typeface="Times New Roman" panose="02020603050405020304" pitchFamily="18" charset="0"/>
                <a:cs typeface="Times New Roman" panose="02020603050405020304" pitchFamily="18" charset="0"/>
              </a:rPr>
              <a:t> privind proiectul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beneficiile sale pentru grupul </a:t>
            </a:r>
            <a:r>
              <a:rPr lang="ro-RO" sz="1200" dirty="0" err="1">
                <a:latin typeface="Times New Roman" panose="02020603050405020304" pitchFamily="18" charset="0"/>
                <a:cs typeface="Times New Roman" panose="02020603050405020304" pitchFamily="18" charset="0"/>
              </a:rPr>
              <a:t>ţintă</a:t>
            </a:r>
            <a:r>
              <a:rPr lang="ro-RO" sz="1200" dirty="0">
                <a:latin typeface="Times New Roman" panose="02020603050405020304" pitchFamily="18" charset="0"/>
                <a:cs typeface="Times New Roman" panose="02020603050405020304" pitchFamily="18" charset="0"/>
              </a:rPr>
              <a:t>, oferind astfel </a:t>
            </a:r>
            <a:r>
              <a:rPr lang="ro-RO" sz="1200" dirty="0" err="1">
                <a:latin typeface="Times New Roman" panose="02020603050405020304" pitchFamily="18" charset="0"/>
                <a:cs typeface="Times New Roman" panose="02020603050405020304" pitchFamily="18" charset="0"/>
              </a:rPr>
              <a:t>posibilitarea</a:t>
            </a:r>
            <a:r>
              <a:rPr lang="ro-RO" sz="1200" dirty="0">
                <a:latin typeface="Times New Roman" panose="02020603050405020304" pitchFamily="18" charset="0"/>
                <a:cs typeface="Times New Roman" panose="02020603050405020304" pitchFamily="18" charset="0"/>
              </a:rPr>
              <a:t> unei implicări crescute la nivelul </a:t>
            </a:r>
            <a:r>
              <a:rPr lang="ro-RO" sz="1200" dirty="0" err="1">
                <a:latin typeface="Times New Roman" panose="02020603050405020304" pitchFamily="18" charset="0"/>
                <a:cs typeface="Times New Roman" panose="02020603050405020304" pitchFamily="18" charset="0"/>
              </a:rPr>
              <a:t>comunităţilor</a:t>
            </a:r>
            <a:r>
              <a:rPr lang="ro-RO" sz="1200" dirty="0">
                <a:latin typeface="Times New Roman" panose="02020603050405020304" pitchFamily="18" charset="0"/>
                <a:cs typeface="Times New Roman" panose="02020603050405020304" pitchFamily="18" charset="0"/>
              </a:rPr>
              <a:t> locale, precum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a </a:t>
            </a:r>
            <a:r>
              <a:rPr lang="ro-RO" sz="1200" dirty="0" err="1">
                <a:latin typeface="Times New Roman" panose="02020603050405020304" pitchFamily="18" charset="0"/>
                <a:cs typeface="Times New Roman" panose="02020603050405020304" pitchFamily="18" charset="0"/>
              </a:rPr>
              <a:t>societăţii</a:t>
            </a:r>
            <a:r>
              <a:rPr lang="ro-RO" sz="1200" dirty="0">
                <a:latin typeface="Times New Roman" panose="02020603050405020304" pitchFamily="18" charset="0"/>
                <a:cs typeface="Times New Roman" panose="02020603050405020304" pitchFamily="18" charset="0"/>
              </a:rPr>
              <a:t> per ansamblu. Se vor utiliza materiale pregătite pentru realizarea </a:t>
            </a:r>
            <a:r>
              <a:rPr lang="ro-RO" sz="1200" dirty="0" err="1">
                <a:latin typeface="Times New Roman" panose="02020603050405020304" pitchFamily="18" charset="0"/>
                <a:cs typeface="Times New Roman" panose="02020603050405020304" pitchFamily="18" charset="0"/>
              </a:rPr>
              <a:t>publicităţii</a:t>
            </a:r>
            <a:r>
              <a:rPr lang="ro-RO" sz="1200" dirty="0">
                <a:latin typeface="Times New Roman" panose="02020603050405020304" pitchFamily="18" charset="0"/>
                <a:cs typeface="Times New Roman" panose="02020603050405020304" pitchFamily="18" charset="0"/>
              </a:rPr>
              <a:t> proiectului, prevăzute în cadrul </a:t>
            </a:r>
            <a:r>
              <a:rPr lang="ro-RO" sz="1200" dirty="0" err="1">
                <a:latin typeface="Times New Roman" panose="02020603050405020304" pitchFamily="18" charset="0"/>
                <a:cs typeface="Times New Roman" panose="02020603050405020304" pitchFamily="18" charset="0"/>
              </a:rPr>
              <a:t>activităţilor</a:t>
            </a:r>
            <a:r>
              <a:rPr lang="ro-RO" sz="1200" dirty="0">
                <a:latin typeface="Times New Roman" panose="02020603050405020304" pitchFamily="18" charset="0"/>
                <a:cs typeface="Times New Roman" panose="02020603050405020304" pitchFamily="18" charset="0"/>
              </a:rPr>
              <a:t> obligatorii conform Ghidului Solicitantului </a:t>
            </a:r>
            <a:r>
              <a:rPr lang="ro-RO" sz="1200" dirty="0" err="1">
                <a:latin typeface="Times New Roman" panose="02020603050405020304" pitchFamily="18" charset="0"/>
                <a:cs typeface="Times New Roman" panose="02020603050405020304" pitchFamily="18" charset="0"/>
              </a:rPr>
              <a:t>Condiţii</a:t>
            </a:r>
            <a:r>
              <a:rPr lang="ro-RO" sz="1200" dirty="0">
                <a:latin typeface="Times New Roman" panose="02020603050405020304" pitchFamily="18" charset="0"/>
                <a:cs typeface="Times New Roman" panose="02020603050405020304" pitchFamily="18" charset="0"/>
              </a:rPr>
              <a:t> Specifice.</a:t>
            </a:r>
          </a:p>
        </p:txBody>
      </p:sp>
      <p:sp>
        <p:nvSpPr>
          <p:cNvPr id="54" name="Rectangle 53">
            <a:extLst>
              <a:ext uri="{FF2B5EF4-FFF2-40B4-BE49-F238E27FC236}">
                <a16:creationId xmlns:a16="http://schemas.microsoft.com/office/drawing/2014/main" id="{8C17B276-92AD-D049-BCB3-224019BD8C8C}"/>
              </a:ext>
            </a:extLst>
          </p:cNvPr>
          <p:cNvSpPr/>
          <p:nvPr/>
        </p:nvSpPr>
        <p:spPr>
          <a:xfrm>
            <a:off x="328972" y="2085140"/>
            <a:ext cx="11055269" cy="623320"/>
          </a:xfrm>
          <a:prstGeom prst="rect">
            <a:avLst/>
          </a:prstGeom>
          <a:noFill/>
        </p:spPr>
        <p:txBody>
          <a:bodyPr wrap="square" lIns="68652" tIns="34326" rIns="68652" bIns="34326">
            <a:spAutoFit/>
          </a:bodyPr>
          <a:lstStyle/>
          <a:p>
            <a:pPr algn="just"/>
            <a:r>
              <a:rPr lang="ro-RO" sz="1200" dirty="0">
                <a:latin typeface="Times New Roman" panose="02020603050405020304" pitchFamily="18" charset="0"/>
                <a:cs typeface="Times New Roman" panose="02020603050405020304" pitchFamily="18" charset="0"/>
              </a:rPr>
              <a:t>1. Echipa de proiect </a:t>
            </a:r>
            <a:r>
              <a:rPr lang="ro-RO" sz="1200" dirty="0" err="1">
                <a:latin typeface="Times New Roman" panose="02020603050405020304" pitchFamily="18" charset="0"/>
                <a:cs typeface="Times New Roman" panose="02020603050405020304" pitchFamily="18" charset="0"/>
              </a:rPr>
              <a:t>îşi</a:t>
            </a:r>
            <a:r>
              <a:rPr lang="ro-RO" sz="1200" dirty="0">
                <a:latin typeface="Times New Roman" panose="02020603050405020304" pitchFamily="18" charset="0"/>
                <a:cs typeface="Times New Roman" panose="02020603050405020304" pitchFamily="18" charset="0"/>
              </a:rPr>
              <a:t> va </a:t>
            </a:r>
            <a:r>
              <a:rPr lang="ro-RO" sz="1200" dirty="0" err="1">
                <a:latin typeface="Times New Roman" panose="02020603050405020304" pitchFamily="18" charset="0"/>
                <a:cs typeface="Times New Roman" panose="02020603050405020304" pitchFamily="18" charset="0"/>
              </a:rPr>
              <a:t>îmbunătăţi</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competenţele</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experienţa</a:t>
            </a:r>
            <a:r>
              <a:rPr lang="ro-RO" sz="1200" dirty="0">
                <a:latin typeface="Times New Roman" panose="02020603050405020304" pitchFamily="18" charset="0"/>
                <a:cs typeface="Times New Roman" panose="02020603050405020304" pitchFamily="18" charset="0"/>
              </a:rPr>
              <a:t>, astfel încât va putea gestiona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alte proiecte similare în domeniul violentei domestice, atât pentru Solicitant cât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pentru parteneri; membrii echipei de proiect vor putea disemina </a:t>
            </a:r>
            <a:r>
              <a:rPr lang="ro-RO" sz="1200" dirty="0" err="1">
                <a:latin typeface="Times New Roman" panose="02020603050405020304" pitchFamily="18" charset="0"/>
                <a:cs typeface="Times New Roman" panose="02020603050405020304" pitchFamily="18" charset="0"/>
              </a:rPr>
              <a:t>experienţa</a:t>
            </a:r>
            <a:r>
              <a:rPr lang="ro-RO" sz="1200" dirty="0">
                <a:latin typeface="Times New Roman" panose="02020603050405020304" pitchFamily="18" charset="0"/>
                <a:cs typeface="Times New Roman" panose="02020603050405020304" pitchFamily="18" charset="0"/>
              </a:rPr>
              <a:t> acumulată în proiect către </a:t>
            </a:r>
            <a:r>
              <a:rPr lang="ro-RO" sz="1200" dirty="0" err="1">
                <a:latin typeface="Times New Roman" panose="02020603050405020304" pitchFamily="18" charset="0"/>
                <a:cs typeface="Times New Roman" panose="02020603050405020304" pitchFamily="18" charset="0"/>
              </a:rPr>
              <a:t>alţi</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angajaţi</a:t>
            </a:r>
            <a:r>
              <a:rPr lang="ro-RO" sz="1200" dirty="0">
                <a:latin typeface="Times New Roman" panose="02020603050405020304" pitchFamily="18" charset="0"/>
                <a:cs typeface="Times New Roman" panose="02020603050405020304" pitchFamily="18" charset="0"/>
              </a:rPr>
              <a:t> ai Solicitantului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partenerilor, asigurând astfel transferul de expertiză către </a:t>
            </a:r>
            <a:r>
              <a:rPr lang="ro-RO" sz="1200" dirty="0" err="1">
                <a:latin typeface="Times New Roman" panose="02020603050405020304" pitchFamily="18" charset="0"/>
                <a:cs typeface="Times New Roman" panose="02020603050405020304" pitchFamily="18" charset="0"/>
              </a:rPr>
              <a:t>alţi</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experţi</a:t>
            </a:r>
            <a:r>
              <a:rPr lang="ro-RO" sz="1200" dirty="0">
                <a:latin typeface="Times New Roman" panose="02020603050405020304" pitchFamily="18" charset="0"/>
                <a:cs typeface="Times New Roman" panose="02020603050405020304" pitchFamily="18" charset="0"/>
              </a:rPr>
              <a:t>.</a:t>
            </a:r>
          </a:p>
        </p:txBody>
      </p:sp>
      <p:sp>
        <p:nvSpPr>
          <p:cNvPr id="60" name="Oval 59">
            <a:extLst>
              <a:ext uri="{FF2B5EF4-FFF2-40B4-BE49-F238E27FC236}">
                <a16:creationId xmlns:a16="http://schemas.microsoft.com/office/drawing/2014/main" id="{5D016779-604C-4B46-BE3D-A164F9411EC8}"/>
              </a:ext>
            </a:extLst>
          </p:cNvPr>
          <p:cNvSpPr/>
          <p:nvPr/>
        </p:nvSpPr>
        <p:spPr>
          <a:xfrm>
            <a:off x="-75132" y="6779919"/>
            <a:ext cx="1720369" cy="196690"/>
          </a:xfrm>
          <a:prstGeom prst="ellipse">
            <a:avLst/>
          </a:prstGeom>
          <a:solidFill>
            <a:schemeClr val="tx1">
              <a:lumMod val="50000"/>
              <a:lumOff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endParaRPr lang="en-US" sz="1500">
              <a:solidFill>
                <a:prstClr val="white"/>
              </a:solidFill>
              <a:latin typeface="Calibri" panose="020F0502020204030204"/>
            </a:endParaRPr>
          </a:p>
        </p:txBody>
      </p:sp>
      <p:sp>
        <p:nvSpPr>
          <p:cNvPr id="2" name="Rectangle 1">
            <a:extLst>
              <a:ext uri="{FF2B5EF4-FFF2-40B4-BE49-F238E27FC236}">
                <a16:creationId xmlns:a16="http://schemas.microsoft.com/office/drawing/2014/main" id="{FFEEC455-F88C-4168-B385-00D05027B584}"/>
              </a:ext>
            </a:extLst>
          </p:cNvPr>
          <p:cNvSpPr/>
          <p:nvPr/>
        </p:nvSpPr>
        <p:spPr>
          <a:xfrm>
            <a:off x="478571" y="391931"/>
            <a:ext cx="11674115" cy="773032"/>
          </a:xfrm>
          <a:prstGeom prst="rect">
            <a:avLst/>
          </a:prstGeom>
        </p:spPr>
        <p:txBody>
          <a:bodyPr wrap="square">
            <a:spAutoFit/>
          </a:bodyPr>
          <a:lstStyle/>
          <a:p>
            <a:pPr algn="ct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a:t>
            </a:r>
            <a:r>
              <a:rPr lang="ro-RO" b="1" dirty="0">
                <a:latin typeface="Times New Roman" panose="02020603050405020304" pitchFamily="18" charset="0"/>
                <a:ea typeface="Calibri" panose="020F0502020204030204" pitchFamily="34" charset="0"/>
                <a:cs typeface="Times New Roman" panose="02020603050405020304" pitchFamily="18" charset="0"/>
              </a:rPr>
              <a:t>La nivelul </a:t>
            </a:r>
            <a:r>
              <a:rPr lang="ro-RO" b="1" dirty="0" err="1">
                <a:latin typeface="Times New Roman" panose="02020603050405020304" pitchFamily="18" charset="0"/>
                <a:ea typeface="Calibri" panose="020F0502020204030204" pitchFamily="34" charset="0"/>
                <a:cs typeface="Times New Roman" panose="02020603050405020304" pitchFamily="18" charset="0"/>
              </a:rPr>
              <a:t>activităţilor</a:t>
            </a:r>
            <a:r>
              <a:rPr lang="ro-RO" b="1" dirty="0">
                <a:latin typeface="Times New Roman" panose="02020603050405020304" pitchFamily="18" charset="0"/>
                <a:ea typeface="Calibri" panose="020F0502020204030204" pitchFamily="34" charset="0"/>
                <a:cs typeface="Times New Roman" panose="02020603050405020304" pitchFamily="18" charset="0"/>
              </a:rPr>
              <a:t> suport: management, </a:t>
            </a:r>
            <a:r>
              <a:rPr lang="ro-RO" b="1" dirty="0" err="1">
                <a:latin typeface="Times New Roman" panose="02020603050405020304" pitchFamily="18" charset="0"/>
                <a:ea typeface="Calibri" panose="020F0502020204030204" pitchFamily="34" charset="0"/>
                <a:cs typeface="Times New Roman" panose="02020603050405020304" pitchFamily="18" charset="0"/>
              </a:rPr>
              <a:t>achiziţii</a:t>
            </a:r>
            <a:r>
              <a:rPr lang="ro-RO" b="1" dirty="0">
                <a:latin typeface="Times New Roman" panose="02020603050405020304" pitchFamily="18" charset="0"/>
                <a:ea typeface="Calibri" panose="020F0502020204030204" pitchFamily="34" charset="0"/>
                <a:cs typeface="Times New Roman" panose="02020603050405020304" pitchFamily="18" charset="0"/>
              </a:rPr>
              <a:t>, informare </a:t>
            </a:r>
            <a:r>
              <a:rPr lang="ro-RO" b="1" dirty="0" err="1">
                <a:latin typeface="Times New Roman" panose="02020603050405020304" pitchFamily="18" charset="0"/>
                <a:ea typeface="Calibri" panose="020F0502020204030204" pitchFamily="34" charset="0"/>
                <a:cs typeface="Times New Roman" panose="02020603050405020304" pitchFamily="18" charset="0"/>
              </a:rPr>
              <a:t>şi</a:t>
            </a:r>
            <a:r>
              <a:rPr lang="ro-RO" b="1" dirty="0">
                <a:latin typeface="Times New Roman" panose="02020603050405020304" pitchFamily="18" charset="0"/>
                <a:ea typeface="Calibri" panose="020F0502020204030204" pitchFamily="34" charset="0"/>
                <a:cs typeface="Times New Roman" panose="02020603050405020304" pitchFamily="18" charset="0"/>
              </a:rPr>
              <a:t> publicitate, financiar, </a:t>
            </a:r>
          </a:p>
          <a:p>
            <a:pPr algn="ctr">
              <a:lnSpc>
                <a:spcPct val="107000"/>
              </a:lnSpc>
              <a:spcAft>
                <a:spcPts val="800"/>
              </a:spcAft>
            </a:pPr>
            <a:r>
              <a:rPr lang="ro-RO" b="1" dirty="0">
                <a:latin typeface="Times New Roman" panose="02020603050405020304" pitchFamily="18" charset="0"/>
                <a:ea typeface="Calibri" panose="020F0502020204030204" pitchFamily="34" charset="0"/>
                <a:cs typeface="Times New Roman" panose="02020603050405020304" pitchFamily="18" charset="0"/>
              </a:rPr>
              <a:t>sustenabilitatea se va realiza astfel: </a:t>
            </a:r>
            <a:endParaRPr lang="ro-RO"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441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250" fill="hold"/>
                                        <p:tgtEl>
                                          <p:spTgt spid="38"/>
                                        </p:tgtEl>
                                        <p:attrNameLst>
                                          <p:attrName>ppt_x</p:attrName>
                                        </p:attrNameLst>
                                      </p:cBhvr>
                                      <p:tavLst>
                                        <p:tav tm="0">
                                          <p:val>
                                            <p:strVal val="1+#ppt_w/2"/>
                                          </p:val>
                                        </p:tav>
                                        <p:tav tm="100000">
                                          <p:val>
                                            <p:strVal val="#ppt_x"/>
                                          </p:val>
                                        </p:tav>
                                      </p:tavLst>
                                    </p:anim>
                                    <p:anim calcmode="lin" valueType="num">
                                      <p:cBhvr additive="base">
                                        <p:cTn id="17" dur="250" fill="hold"/>
                                        <p:tgtEl>
                                          <p:spTgt spid="38"/>
                                        </p:tgtEl>
                                        <p:attrNameLst>
                                          <p:attrName>ppt_y</p:attrName>
                                        </p:attrNameLst>
                                      </p:cBhvr>
                                      <p:tavLst>
                                        <p:tav tm="0">
                                          <p:val>
                                            <p:strVal val="#ppt_y"/>
                                          </p:val>
                                        </p:tav>
                                        <p:tav tm="100000">
                                          <p:val>
                                            <p:strVal val="#ppt_y"/>
                                          </p:val>
                                        </p:tav>
                                      </p:tavLst>
                                    </p:anim>
                                  </p:childTnLst>
                                </p:cTn>
                              </p:par>
                            </p:childTnLst>
                          </p:cTn>
                        </p:par>
                        <p:par>
                          <p:cTn id="18" fill="hold">
                            <p:stCondLst>
                              <p:cond delay="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5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250"/>
                                        <p:tgtEl>
                                          <p:spTgt spid="37"/>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250" fill="hold"/>
                                        <p:tgtEl>
                                          <p:spTgt spid="54"/>
                                        </p:tgtEl>
                                        <p:attrNameLst>
                                          <p:attrName>ppt_x</p:attrName>
                                        </p:attrNameLst>
                                      </p:cBhvr>
                                      <p:tavLst>
                                        <p:tav tm="0">
                                          <p:val>
                                            <p:strVal val="1+#ppt_w/2"/>
                                          </p:val>
                                        </p:tav>
                                        <p:tav tm="100000">
                                          <p:val>
                                            <p:strVal val="#ppt_x"/>
                                          </p:val>
                                        </p:tav>
                                      </p:tavLst>
                                    </p:anim>
                                    <p:anim calcmode="lin" valueType="num">
                                      <p:cBhvr additive="base">
                                        <p:cTn id="29" dur="25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250" fill="hold"/>
                                        <p:tgtEl>
                                          <p:spTgt spid="40"/>
                                        </p:tgtEl>
                                        <p:attrNameLst>
                                          <p:attrName>ppt_x</p:attrName>
                                        </p:attrNameLst>
                                      </p:cBhvr>
                                      <p:tavLst>
                                        <p:tav tm="0">
                                          <p:val>
                                            <p:strVal val="1+#ppt_w/2"/>
                                          </p:val>
                                        </p:tav>
                                        <p:tav tm="100000">
                                          <p:val>
                                            <p:strVal val="#ppt_x"/>
                                          </p:val>
                                        </p:tav>
                                      </p:tavLst>
                                    </p:anim>
                                    <p:anim calcmode="lin" valueType="num">
                                      <p:cBhvr additive="base">
                                        <p:cTn id="35" dur="250" fill="hold"/>
                                        <p:tgtEl>
                                          <p:spTgt spid="40"/>
                                        </p:tgtEl>
                                        <p:attrNameLst>
                                          <p:attrName>ppt_y</p:attrName>
                                        </p:attrNameLst>
                                      </p:cBhvr>
                                      <p:tavLst>
                                        <p:tav tm="0">
                                          <p:val>
                                            <p:strVal val="#ppt_y"/>
                                          </p:val>
                                        </p:tav>
                                        <p:tav tm="100000">
                                          <p:val>
                                            <p:strVal val="#ppt_y"/>
                                          </p:val>
                                        </p:tav>
                                      </p:tavLst>
                                    </p:anim>
                                  </p:childTnLst>
                                </p:cTn>
                              </p:par>
                            </p:childTnLst>
                          </p:cTn>
                        </p:par>
                        <p:par>
                          <p:cTn id="36" fill="hold">
                            <p:stCondLst>
                              <p:cond delay="250"/>
                            </p:stCondLst>
                            <p:childTnLst>
                              <p:par>
                                <p:cTn id="37" presetID="22" presetClass="entr" presetSubtype="2"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right)">
                                      <p:cBhvr>
                                        <p:cTn id="39" dur="250"/>
                                        <p:tgtEl>
                                          <p:spTgt spid="3"/>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250"/>
                                        <p:tgtEl>
                                          <p:spTgt spid="36"/>
                                        </p:tgtEl>
                                      </p:cBhvr>
                                    </p:animEffect>
                                  </p:childTnLst>
                                </p:cTn>
                              </p:par>
                            </p:childTnLst>
                          </p:cTn>
                        </p:par>
                        <p:par>
                          <p:cTn id="44" fill="hold">
                            <p:stCondLst>
                              <p:cond delay="750"/>
                            </p:stCondLst>
                            <p:childTnLst>
                              <p:par>
                                <p:cTn id="45" presetID="2" presetClass="entr" presetSubtype="8" fill="hold" grpId="0" nodeType="afterEffect" nodePh="1">
                                  <p:stCondLst>
                                    <p:cond delay="0"/>
                                  </p:stCondLst>
                                  <p:endCondLst>
                                    <p:cond evt="begin" delay="0">
                                      <p:tn val="45"/>
                                    </p:cond>
                                  </p:end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250" fill="hold"/>
                                        <p:tgtEl>
                                          <p:spTgt spid="43"/>
                                        </p:tgtEl>
                                        <p:attrNameLst>
                                          <p:attrName>ppt_x</p:attrName>
                                        </p:attrNameLst>
                                      </p:cBhvr>
                                      <p:tavLst>
                                        <p:tav tm="0">
                                          <p:val>
                                            <p:strVal val="0-#ppt_w/2"/>
                                          </p:val>
                                        </p:tav>
                                        <p:tav tm="100000">
                                          <p:val>
                                            <p:strVal val="#ppt_x"/>
                                          </p:val>
                                        </p:tav>
                                      </p:tavLst>
                                    </p:anim>
                                    <p:anim calcmode="lin" valueType="num">
                                      <p:cBhvr additive="base">
                                        <p:cTn id="48" dur="250" fill="hold"/>
                                        <p:tgtEl>
                                          <p:spTgt spid="4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250" fill="hold"/>
                                        <p:tgtEl>
                                          <p:spTgt spid="41"/>
                                        </p:tgtEl>
                                        <p:attrNameLst>
                                          <p:attrName>ppt_x</p:attrName>
                                        </p:attrNameLst>
                                      </p:cBhvr>
                                      <p:tavLst>
                                        <p:tav tm="0">
                                          <p:val>
                                            <p:strVal val="1+#ppt_w/2"/>
                                          </p:val>
                                        </p:tav>
                                        <p:tav tm="100000">
                                          <p:val>
                                            <p:strVal val="#ppt_x"/>
                                          </p:val>
                                        </p:tav>
                                      </p:tavLst>
                                    </p:anim>
                                    <p:anim calcmode="lin" valueType="num">
                                      <p:cBhvr additive="base">
                                        <p:cTn id="52" dur="25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250" fill="hold"/>
                                        <p:tgtEl>
                                          <p:spTgt spid="46"/>
                                        </p:tgtEl>
                                        <p:attrNameLst>
                                          <p:attrName>ppt_x</p:attrName>
                                        </p:attrNameLst>
                                      </p:cBhvr>
                                      <p:tavLst>
                                        <p:tav tm="0">
                                          <p:val>
                                            <p:strVal val="1+#ppt_w/2"/>
                                          </p:val>
                                        </p:tav>
                                        <p:tav tm="100000">
                                          <p:val>
                                            <p:strVal val="#ppt_x"/>
                                          </p:val>
                                        </p:tav>
                                      </p:tavLst>
                                    </p:anim>
                                    <p:anim calcmode="lin" valueType="num">
                                      <p:cBhvr additive="base">
                                        <p:cTn id="58" dur="250" fill="hold"/>
                                        <p:tgtEl>
                                          <p:spTgt spid="46"/>
                                        </p:tgtEl>
                                        <p:attrNameLst>
                                          <p:attrName>ppt_y</p:attrName>
                                        </p:attrNameLst>
                                      </p:cBhvr>
                                      <p:tavLst>
                                        <p:tav tm="0">
                                          <p:val>
                                            <p:strVal val="#ppt_y"/>
                                          </p:val>
                                        </p:tav>
                                        <p:tav tm="100000">
                                          <p:val>
                                            <p:strVal val="#ppt_y"/>
                                          </p:val>
                                        </p:tav>
                                      </p:tavLst>
                                    </p:anim>
                                  </p:childTnLst>
                                </p:cTn>
                              </p:par>
                            </p:childTnLst>
                          </p:cTn>
                        </p:par>
                        <p:par>
                          <p:cTn id="59" fill="hold">
                            <p:stCondLst>
                              <p:cond delay="250"/>
                            </p:stCondLst>
                            <p:childTnLst>
                              <p:par>
                                <p:cTn id="60" presetID="22" presetClass="entr" presetSubtype="8"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25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250"/>
                                        <p:tgtEl>
                                          <p:spTgt spid="45"/>
                                        </p:tgtEl>
                                      </p:cBhvr>
                                    </p:animEffect>
                                  </p:childTnLst>
                                </p:cTn>
                              </p:par>
                              <p:par>
                                <p:cTn id="67" presetID="2" presetClass="entr" presetSubtype="2"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250" fill="hold"/>
                                        <p:tgtEl>
                                          <p:spTgt spid="47"/>
                                        </p:tgtEl>
                                        <p:attrNameLst>
                                          <p:attrName>ppt_x</p:attrName>
                                        </p:attrNameLst>
                                      </p:cBhvr>
                                      <p:tavLst>
                                        <p:tav tm="0">
                                          <p:val>
                                            <p:strVal val="1+#ppt_w/2"/>
                                          </p:val>
                                        </p:tav>
                                        <p:tav tm="100000">
                                          <p:val>
                                            <p:strVal val="#ppt_x"/>
                                          </p:val>
                                        </p:tav>
                                      </p:tavLst>
                                    </p:anim>
                                    <p:anim calcmode="lin" valueType="num">
                                      <p:cBhvr additive="base">
                                        <p:cTn id="70" dur="25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250" fill="hold"/>
                                        <p:tgtEl>
                                          <p:spTgt spid="50"/>
                                        </p:tgtEl>
                                        <p:attrNameLst>
                                          <p:attrName>ppt_x</p:attrName>
                                        </p:attrNameLst>
                                      </p:cBhvr>
                                      <p:tavLst>
                                        <p:tav tm="0">
                                          <p:val>
                                            <p:strVal val="1+#ppt_w/2"/>
                                          </p:val>
                                        </p:tav>
                                        <p:tav tm="100000">
                                          <p:val>
                                            <p:strVal val="#ppt_x"/>
                                          </p:val>
                                        </p:tav>
                                      </p:tavLst>
                                    </p:anim>
                                    <p:anim calcmode="lin" valueType="num">
                                      <p:cBhvr additive="base">
                                        <p:cTn id="76" dur="250" fill="hold"/>
                                        <p:tgtEl>
                                          <p:spTgt spid="50"/>
                                        </p:tgtEl>
                                        <p:attrNameLst>
                                          <p:attrName>ppt_y</p:attrName>
                                        </p:attrNameLst>
                                      </p:cBhvr>
                                      <p:tavLst>
                                        <p:tav tm="0">
                                          <p:val>
                                            <p:strVal val="#ppt_y"/>
                                          </p:val>
                                        </p:tav>
                                        <p:tav tm="100000">
                                          <p:val>
                                            <p:strVal val="#ppt_y"/>
                                          </p:val>
                                        </p:tav>
                                      </p:tavLst>
                                    </p:anim>
                                  </p:childTnLst>
                                </p:cTn>
                              </p:par>
                            </p:childTnLst>
                          </p:cTn>
                        </p:par>
                        <p:par>
                          <p:cTn id="77" fill="hold">
                            <p:stCondLst>
                              <p:cond delay="250"/>
                            </p:stCondLst>
                            <p:childTnLst>
                              <p:par>
                                <p:cTn id="78" presetID="22" presetClass="entr" presetSubtype="2"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right)">
                                      <p:cBhvr>
                                        <p:cTn id="80" dur="250"/>
                                        <p:tgtEl>
                                          <p:spTgt spid="5"/>
                                        </p:tgtEl>
                                      </p:cBhvr>
                                    </p:animEffect>
                                  </p:childTnLst>
                                </p:cTn>
                              </p:par>
                            </p:childTnLst>
                          </p:cTn>
                        </p:par>
                        <p:par>
                          <p:cTn id="81" fill="hold">
                            <p:stCondLst>
                              <p:cond delay="500"/>
                            </p:stCondLst>
                            <p:childTnLst>
                              <p:par>
                                <p:cTn id="82" presetID="22" presetClass="entr" presetSubtype="2"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wipe(right)">
                                      <p:cBhvr>
                                        <p:cTn id="84" dur="250"/>
                                        <p:tgtEl>
                                          <p:spTgt spid="44"/>
                                        </p:tgtEl>
                                      </p:cBhvr>
                                    </p:animEffect>
                                  </p:childTnLst>
                                </p:cTn>
                              </p:par>
                              <p:par>
                                <p:cTn id="85" presetID="2" presetClass="entr" presetSubtype="2"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250" fill="hold"/>
                                        <p:tgtEl>
                                          <p:spTgt spid="51"/>
                                        </p:tgtEl>
                                        <p:attrNameLst>
                                          <p:attrName>ppt_x</p:attrName>
                                        </p:attrNameLst>
                                      </p:cBhvr>
                                      <p:tavLst>
                                        <p:tav tm="0">
                                          <p:val>
                                            <p:strVal val="1+#ppt_w/2"/>
                                          </p:val>
                                        </p:tav>
                                        <p:tav tm="100000">
                                          <p:val>
                                            <p:strVal val="#ppt_x"/>
                                          </p:val>
                                        </p:tav>
                                      </p:tavLst>
                                    </p:anim>
                                    <p:anim calcmode="lin" valueType="num">
                                      <p:cBhvr additive="base">
                                        <p:cTn id="88" dur="25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6" grpId="0" animBg="1"/>
      <p:bldP spid="37" grpId="0" animBg="1"/>
      <p:bldP spid="38" grpId="0" animBg="1"/>
      <p:bldP spid="40" grpId="0" animBg="1"/>
      <p:bldP spid="41" grpId="0"/>
      <p:bldP spid="43" grpId="0"/>
      <p:bldP spid="44" grpId="0" animBg="1"/>
      <p:bldP spid="45" grpId="0" animBg="1"/>
      <p:bldP spid="46" grpId="0" animBg="1"/>
      <p:bldP spid="47" grpId="0"/>
      <p:bldP spid="50" grpId="0" animBg="1"/>
      <p:bldP spid="51" grpId="0"/>
      <p:bldP spid="54" grpId="0"/>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6">
            <a:extLst>
              <a:ext uri="{FF2B5EF4-FFF2-40B4-BE49-F238E27FC236}">
                <a16:creationId xmlns:a16="http://schemas.microsoft.com/office/drawing/2014/main" id="{209C8846-B5D6-4822-8ADC-EB67A0AD0278}"/>
              </a:ext>
            </a:extLst>
          </p:cNvPr>
          <p:cNvPicPr/>
          <p:nvPr/>
        </p:nvPicPr>
        <p:blipFill rotWithShape="1">
          <a:blip r:embed="rId2" cstate="print">
            <a:extLst>
              <a:ext uri="{28A0092B-C50C-407E-A947-70E740481C1C}">
                <a14:useLocalDpi xmlns:a14="http://schemas.microsoft.com/office/drawing/2010/main" val="0"/>
              </a:ext>
            </a:extLst>
          </a:blip>
          <a:srcRect b="88401"/>
          <a:stretch/>
        </p:blipFill>
        <p:spPr bwMode="auto">
          <a:xfrm>
            <a:off x="1806506" y="0"/>
            <a:ext cx="8035290" cy="1238250"/>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ext>
          </a:extLst>
        </p:spPr>
      </p:pic>
      <p:sp>
        <p:nvSpPr>
          <p:cNvPr id="2" name="Rectangle 1">
            <a:extLst>
              <a:ext uri="{FF2B5EF4-FFF2-40B4-BE49-F238E27FC236}">
                <a16:creationId xmlns:a16="http://schemas.microsoft.com/office/drawing/2014/main" id="{7929C0B4-0AB3-4E8E-B10C-74F704AF181F}"/>
              </a:ext>
            </a:extLst>
          </p:cNvPr>
          <p:cNvSpPr/>
          <p:nvPr/>
        </p:nvSpPr>
        <p:spPr>
          <a:xfrm>
            <a:off x="2545491" y="3050738"/>
            <a:ext cx="8789773" cy="3539430"/>
          </a:xfrm>
          <a:prstGeom prst="rect">
            <a:avLst/>
          </a:prstGeom>
        </p:spPr>
        <p:txBody>
          <a:bodyPr wrap="square">
            <a:spAutoFit/>
          </a:bodyPr>
          <a:lstStyle/>
          <a:p>
            <a:r>
              <a:rPr lang="ro-RO" sz="2400" b="1" dirty="0">
                <a:solidFill>
                  <a:schemeClr val="accent2">
                    <a:lumMod val="50000"/>
                  </a:schemeClr>
                </a:solidFill>
                <a:latin typeface="Times New Roman" panose="02020603050405020304" pitchFamily="18" charset="0"/>
                <a:cs typeface="Times New Roman" panose="02020603050405020304" pitchFamily="18" charset="0"/>
              </a:rPr>
              <a:t>Material realizat de Responsabilul servicii sociale: Elena Oprea</a:t>
            </a:r>
          </a:p>
          <a:p>
            <a:endParaRPr lang="ro-RO" b="1" dirty="0">
              <a:solidFill>
                <a:schemeClr val="accent2">
                  <a:lumMod val="50000"/>
                </a:schemeClr>
              </a:solidFill>
              <a:latin typeface="Times New Roman" panose="02020603050405020304" pitchFamily="18" charset="0"/>
              <a:cs typeface="Times New Roman" panose="02020603050405020304" pitchFamily="18" charset="0"/>
            </a:endParaRPr>
          </a:p>
          <a:p>
            <a:endParaRPr lang="ro-RO" dirty="0">
              <a:solidFill>
                <a:schemeClr val="accent2">
                  <a:lumMod val="50000"/>
                </a:schemeClr>
              </a:solidFill>
              <a:latin typeface="Times New Roman" panose="02020603050405020304" pitchFamily="18" charset="0"/>
              <a:cs typeface="Times New Roman" panose="02020603050405020304" pitchFamily="18" charset="0"/>
            </a:endParaRPr>
          </a:p>
          <a:p>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pPr algn="ctr"/>
            <a:r>
              <a:rPr lang="ro-RO" sz="1600" b="1" dirty="0">
                <a:solidFill>
                  <a:schemeClr val="accent2">
                    <a:lumMod val="50000"/>
                  </a:schemeClr>
                </a:solidFill>
                <a:latin typeface="Times New Roman" panose="02020603050405020304" pitchFamily="18" charset="0"/>
                <a:cs typeface="Times New Roman" panose="02020603050405020304" pitchFamily="18" charset="0"/>
              </a:rPr>
              <a:t>Noiembrie 2019</a:t>
            </a:r>
          </a:p>
          <a:p>
            <a:endParaRPr lang="ro-RO" dirty="0">
              <a:solidFill>
                <a:schemeClr val="accent2">
                  <a:lumMod val="50000"/>
                </a:schemeClr>
              </a:solidFill>
              <a:latin typeface="Times New Roman" panose="02020603050405020304" pitchFamily="18" charset="0"/>
              <a:cs typeface="Times New Roman" panose="02020603050405020304" pitchFamily="18" charset="0"/>
            </a:endParaRPr>
          </a:p>
          <a:p>
            <a:endParaRPr lang="ro-RO"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3CDF445-847C-4DF7-97B8-11F5D6FD16EB}"/>
              </a:ext>
            </a:extLst>
          </p:cNvPr>
          <p:cNvSpPr/>
          <p:nvPr/>
        </p:nvSpPr>
        <p:spPr>
          <a:xfrm>
            <a:off x="2545491" y="1122291"/>
            <a:ext cx="6458465" cy="1186479"/>
          </a:xfrm>
          <a:prstGeom prst="rect">
            <a:avLst/>
          </a:prstGeom>
        </p:spPr>
        <p:txBody>
          <a:bodyPr wrap="square">
            <a:spAutoFit/>
          </a:bodyPr>
          <a:lstStyle/>
          <a:p>
            <a:pPr algn="just" fontAlgn="base">
              <a:lnSpc>
                <a:spcPct val="115000"/>
              </a:lnSpc>
              <a:spcAft>
                <a:spcPts val="0"/>
              </a:spcAft>
              <a:tabLst>
                <a:tab pos="171450" algn="l"/>
                <a:tab pos="514350" algn="l"/>
              </a:tabLst>
            </a:pP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Proiect </a:t>
            </a:r>
            <a:r>
              <a:rPr lang="ro-RO"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cofinantat</a:t>
            </a: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din FONDUL SOCIAL EUROPEAN </a:t>
            </a:r>
            <a:endParaRPr lang="ro-RO" sz="10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15000"/>
              </a:lnSpc>
              <a:spcAft>
                <a:spcPts val="0"/>
              </a:spcAft>
              <a:tabLst>
                <a:tab pos="171450" algn="l"/>
                <a:tab pos="514350" algn="l"/>
              </a:tabLst>
            </a:pP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Programul </a:t>
            </a:r>
            <a:r>
              <a:rPr lang="ro-RO"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Operaţional</a:t>
            </a: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Capital Uman (POCU) 2014-2020</a:t>
            </a:r>
            <a:endParaRPr lang="ro-RO" sz="10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15000"/>
              </a:lnSpc>
              <a:spcAft>
                <a:spcPts val="0"/>
              </a:spcAft>
              <a:tabLst>
                <a:tab pos="171450" algn="l"/>
                <a:tab pos="514350" algn="l"/>
              </a:tabLst>
            </a:pP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Axa Prioritară 4: Incluziunea socială și combaterea sărăciei</a:t>
            </a:r>
            <a:endParaRPr lang="ro-RO" sz="10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15000"/>
              </a:lnSpc>
              <a:spcAft>
                <a:spcPts val="0"/>
              </a:spcAft>
              <a:tabLst>
                <a:tab pos="171450" algn="l"/>
                <a:tab pos="514350" algn="l"/>
              </a:tabLst>
            </a:pP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Obiectiv Specific 4.4: </a:t>
            </a:r>
            <a:r>
              <a:rPr lang="ro-RO" sz="900" dirty="0">
                <a:solidFill>
                  <a:srgbClr val="000000"/>
                </a:solidFill>
                <a:latin typeface="Trebuchet MS" panose="020B0603020202020204" pitchFamily="34" charset="0"/>
                <a:ea typeface="Calibri" panose="020F0502020204030204" pitchFamily="34" charset="0"/>
                <a:cs typeface="Arial" panose="020B0604020202020204" pitchFamily="34" charset="0"/>
              </a:rPr>
              <a:t>Reducerea numărului de persoane aparținând grupurilor vulnerabile prin furnizarea unor servicii sociale/medicale/</a:t>
            </a:r>
            <a:r>
              <a:rPr lang="ro-RO" sz="900" dirty="0" err="1">
                <a:solidFill>
                  <a:srgbClr val="000000"/>
                </a:solidFill>
                <a:latin typeface="Trebuchet MS" panose="020B0603020202020204" pitchFamily="34" charset="0"/>
                <a:ea typeface="Calibri" panose="020F0502020204030204" pitchFamily="34" charset="0"/>
                <a:cs typeface="Arial" panose="020B0604020202020204" pitchFamily="34" charset="0"/>
              </a:rPr>
              <a:t>socio</a:t>
            </a:r>
            <a:r>
              <a:rPr lang="ro-RO" sz="900" dirty="0">
                <a:solidFill>
                  <a:srgbClr val="000000"/>
                </a:solidFill>
                <a:latin typeface="Trebuchet MS" panose="020B0603020202020204" pitchFamily="34" charset="0"/>
                <a:ea typeface="Calibri" panose="020F0502020204030204" pitchFamily="34" charset="0"/>
                <a:cs typeface="Arial" panose="020B0604020202020204" pitchFamily="34" charset="0"/>
              </a:rPr>
              <a:t>-profesionale/de formare profesională adecvate nevoilor specifice	</a:t>
            </a:r>
            <a:endParaRPr lang="ro-RO" sz="10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15000"/>
              </a:lnSpc>
              <a:spcAft>
                <a:spcPts val="0"/>
              </a:spcAft>
              <a:tabLst>
                <a:tab pos="171450" algn="l"/>
                <a:tab pos="514350" algn="l"/>
              </a:tabLst>
            </a:pPr>
            <a:r>
              <a:rPr lang="fr-FR"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Contract</a:t>
            </a:r>
            <a:r>
              <a:rPr lang="fr-FR"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POCU: 465/4/4/128038</a:t>
            </a:r>
            <a:endParaRPr lang="ro-RO" sz="1000" dirty="0">
              <a:latin typeface="Calibri" panose="020F0502020204030204" pitchFamily="34" charset="0"/>
              <a:ea typeface="Calibri" panose="020F0502020204030204" pitchFamily="34" charset="0"/>
              <a:cs typeface="Arial" panose="020B0604020202020204" pitchFamily="34" charset="0"/>
            </a:endParaRPr>
          </a:p>
          <a:p>
            <a:r>
              <a:rPr lang="fr-FR"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Titlu</a:t>
            </a:r>
            <a:r>
              <a:rPr lang="fr-FR"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fr-FR"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proiectului</a:t>
            </a:r>
            <a:r>
              <a:rPr lang="fr-FR"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„VENUS – ÎMPREUNĂ PENTRU O VIAȚĂ ÎN SIGURANȚĂ</a:t>
            </a: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fr-FR"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endParaRPr lang="ro-RO" dirty="0"/>
          </a:p>
        </p:txBody>
      </p:sp>
    </p:spTree>
    <p:extLst>
      <p:ext uri="{BB962C8B-B14F-4D97-AF65-F5344CB8AC3E}">
        <p14:creationId xmlns:p14="http://schemas.microsoft.com/office/powerpoint/2010/main" val="13886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E09E984B-1538-4BAB-A20E-7A6CD5FFCE72}"/>
              </a:ext>
            </a:extLst>
          </p:cNvPr>
          <p:cNvSpPr>
            <a:spLocks noGrp="1" noChangeArrowheads="1"/>
          </p:cNvSpPr>
          <p:nvPr>
            <p:ph sz="quarter" idx="4294967295"/>
          </p:nvPr>
        </p:nvSpPr>
        <p:spPr>
          <a:xfrm>
            <a:off x="930876" y="1666103"/>
            <a:ext cx="10569144" cy="4075670"/>
          </a:xfrm>
        </p:spPr>
        <p:txBody>
          <a:bodyPr>
            <a:normAutofit/>
          </a:bodyPr>
          <a:lstStyle/>
          <a:p>
            <a:pPr marL="0" indent="0" algn="just">
              <a:buNone/>
            </a:pPr>
            <a:r>
              <a:rPr lang="en-GB" altLang="ro-RO" sz="1800" b="1" dirty="0" err="1">
                <a:solidFill>
                  <a:schemeClr val="tx1"/>
                </a:solidFill>
                <a:latin typeface="Times New Roman" panose="02020603050405020304" pitchFamily="18" charset="0"/>
                <a:cs typeface="Times New Roman" panose="02020603050405020304" pitchFamily="18" charset="0"/>
              </a:rPr>
              <a:t>Proiectul</a:t>
            </a:r>
            <a:r>
              <a:rPr lang="en-GB" altLang="ro-RO" sz="1800" b="1" dirty="0">
                <a:solidFill>
                  <a:schemeClr val="tx1"/>
                </a:solidFill>
                <a:latin typeface="Times New Roman" panose="02020603050405020304" pitchFamily="18" charset="0"/>
                <a:cs typeface="Times New Roman" panose="02020603050405020304" pitchFamily="18" charset="0"/>
              </a:rPr>
              <a:t> </a:t>
            </a:r>
            <a:r>
              <a:rPr lang="en-US" altLang="ro-RO" sz="1800" b="1" dirty="0">
                <a:solidFill>
                  <a:schemeClr val="tx1"/>
                </a:solidFill>
                <a:latin typeface="Times New Roman" panose="02020603050405020304" pitchFamily="18" charset="0"/>
                <a:cs typeface="Times New Roman" panose="02020603050405020304" pitchFamily="18" charset="0"/>
              </a:rPr>
              <a:t>„</a:t>
            </a:r>
            <a:r>
              <a:rPr lang="en-GB" altLang="ro-RO" sz="1800" b="1" dirty="0">
                <a:solidFill>
                  <a:schemeClr val="tx1"/>
                </a:solidFill>
                <a:latin typeface="Times New Roman" panose="02020603050405020304" pitchFamily="18" charset="0"/>
                <a:cs typeface="Times New Roman" panose="02020603050405020304" pitchFamily="18" charset="0"/>
              </a:rPr>
              <a:t>VENUS – </a:t>
            </a:r>
            <a:r>
              <a:rPr lang="en-GB" altLang="ro-RO" sz="1800" b="1" dirty="0" err="1">
                <a:solidFill>
                  <a:schemeClr val="tx1"/>
                </a:solidFill>
                <a:latin typeface="Times New Roman" panose="02020603050405020304" pitchFamily="18" charset="0"/>
                <a:cs typeface="Times New Roman" panose="02020603050405020304" pitchFamily="18" charset="0"/>
              </a:rPr>
              <a:t>Împreună</a:t>
            </a:r>
            <a:r>
              <a:rPr lang="en-GB" altLang="ro-RO" sz="1800" b="1" dirty="0">
                <a:solidFill>
                  <a:schemeClr val="tx1"/>
                </a:solidFill>
                <a:latin typeface="Times New Roman" panose="02020603050405020304" pitchFamily="18" charset="0"/>
                <a:cs typeface="Times New Roman" panose="02020603050405020304" pitchFamily="18" charset="0"/>
              </a:rPr>
              <a:t> </a:t>
            </a:r>
            <a:r>
              <a:rPr lang="en-GB" altLang="ro-RO" sz="1800" b="1" dirty="0" err="1">
                <a:solidFill>
                  <a:schemeClr val="tx1"/>
                </a:solidFill>
                <a:latin typeface="Times New Roman" panose="02020603050405020304" pitchFamily="18" charset="0"/>
                <a:cs typeface="Times New Roman" panose="02020603050405020304" pitchFamily="18" charset="0"/>
              </a:rPr>
              <a:t>pentru</a:t>
            </a:r>
            <a:r>
              <a:rPr lang="en-GB" altLang="ro-RO" sz="1800" b="1" dirty="0">
                <a:solidFill>
                  <a:schemeClr val="tx1"/>
                </a:solidFill>
                <a:latin typeface="Times New Roman" panose="02020603050405020304" pitchFamily="18" charset="0"/>
                <a:cs typeface="Times New Roman" panose="02020603050405020304" pitchFamily="18" charset="0"/>
              </a:rPr>
              <a:t> o </a:t>
            </a:r>
            <a:r>
              <a:rPr lang="en-GB" altLang="ro-RO" sz="1800" b="1" dirty="0" err="1">
                <a:solidFill>
                  <a:schemeClr val="tx1"/>
                </a:solidFill>
                <a:latin typeface="Times New Roman" panose="02020603050405020304" pitchFamily="18" charset="0"/>
                <a:cs typeface="Times New Roman" panose="02020603050405020304" pitchFamily="18" charset="0"/>
              </a:rPr>
              <a:t>viață</a:t>
            </a:r>
            <a:r>
              <a:rPr lang="en-GB" altLang="ro-RO" sz="1800" b="1" dirty="0">
                <a:solidFill>
                  <a:schemeClr val="tx1"/>
                </a:solidFill>
                <a:latin typeface="Times New Roman" panose="02020603050405020304" pitchFamily="18" charset="0"/>
                <a:cs typeface="Times New Roman" panose="02020603050405020304" pitchFamily="18" charset="0"/>
              </a:rPr>
              <a:t> </a:t>
            </a:r>
            <a:r>
              <a:rPr lang="en-GB" altLang="ro-RO" sz="1800" b="1" dirty="0" err="1">
                <a:solidFill>
                  <a:schemeClr val="tx1"/>
                </a:solidFill>
                <a:latin typeface="Times New Roman" panose="02020603050405020304" pitchFamily="18" charset="0"/>
                <a:cs typeface="Times New Roman" panose="02020603050405020304" pitchFamily="18" charset="0"/>
              </a:rPr>
              <a:t>în</a:t>
            </a:r>
            <a:r>
              <a:rPr lang="en-GB" altLang="ro-RO" sz="1800" b="1" dirty="0">
                <a:solidFill>
                  <a:schemeClr val="tx1"/>
                </a:solidFill>
                <a:latin typeface="Times New Roman" panose="02020603050405020304" pitchFamily="18" charset="0"/>
                <a:cs typeface="Times New Roman" panose="02020603050405020304" pitchFamily="18" charset="0"/>
              </a:rPr>
              <a:t> </a:t>
            </a:r>
            <a:r>
              <a:rPr lang="en-GB" altLang="ro-RO" sz="1800" b="1" dirty="0" err="1">
                <a:solidFill>
                  <a:schemeClr val="tx1"/>
                </a:solidFill>
                <a:latin typeface="Times New Roman" panose="02020603050405020304" pitchFamily="18" charset="0"/>
                <a:cs typeface="Times New Roman" panose="02020603050405020304" pitchFamily="18" charset="0"/>
              </a:rPr>
              <a:t>siguranță</a:t>
            </a:r>
            <a:r>
              <a:rPr lang="en-GB" altLang="ro-RO" sz="1800" b="1" dirty="0">
                <a:solidFill>
                  <a:schemeClr val="tx1"/>
                </a:solidFill>
                <a:latin typeface="Times New Roman" panose="02020603050405020304" pitchFamily="18" charset="0"/>
                <a:cs typeface="Times New Roman" panose="02020603050405020304" pitchFamily="18" charset="0"/>
              </a:rPr>
              <a:t>!”</a:t>
            </a:r>
            <a:r>
              <a:rPr lang="ro-RO" altLang="ro-RO" sz="1800" b="1" dirty="0">
                <a:solidFill>
                  <a:schemeClr val="tx1"/>
                </a:solidFill>
                <a:latin typeface="Times New Roman" panose="02020603050405020304" pitchFamily="18" charset="0"/>
                <a:cs typeface="Times New Roman" panose="02020603050405020304" pitchFamily="18" charset="0"/>
              </a:rPr>
              <a:t> </a:t>
            </a:r>
            <a:r>
              <a:rPr lang="ro-RO" altLang="en-US" sz="1800" dirty="0">
                <a:solidFill>
                  <a:schemeClr val="tx1"/>
                </a:solidFill>
                <a:latin typeface="Times New Roman" panose="02020603050405020304" pitchFamily="18" charset="0"/>
                <a:cs typeface="Times New Roman" panose="02020603050405020304" pitchFamily="18" charset="0"/>
              </a:rPr>
              <a:t>este</a:t>
            </a:r>
            <a:r>
              <a:rPr lang="ro-RO" altLang="en-US" sz="1800" b="1" dirty="0">
                <a:solidFill>
                  <a:schemeClr val="tx1"/>
                </a:solidFill>
                <a:latin typeface="Times New Roman" panose="02020603050405020304" pitchFamily="18" charset="0"/>
                <a:cs typeface="Times New Roman" panose="02020603050405020304" pitchFamily="18" charset="0"/>
              </a:rPr>
              <a:t> </a:t>
            </a:r>
            <a:r>
              <a:rPr lang="ro-RO" altLang="en-US" sz="1800" dirty="0">
                <a:solidFill>
                  <a:schemeClr val="tx1"/>
                </a:solidFill>
                <a:latin typeface="Times New Roman" panose="02020603050405020304" pitchFamily="18" charset="0"/>
                <a:cs typeface="Times New Roman" panose="02020603050405020304" pitchFamily="18" charset="0"/>
              </a:rPr>
              <a:t>finanțat din Fondul Social European, în cadrul Programului Operațional </a:t>
            </a:r>
            <a:r>
              <a:rPr lang="en-GB" altLang="ro-RO" sz="1800" dirty="0">
                <a:solidFill>
                  <a:schemeClr val="tx1"/>
                </a:solidFill>
                <a:latin typeface="Times New Roman" panose="02020603050405020304" pitchFamily="18" charset="0"/>
                <a:cs typeface="Times New Roman" panose="02020603050405020304" pitchFamily="18" charset="0"/>
              </a:rPr>
              <a:t>Capital </a:t>
            </a:r>
            <a:r>
              <a:rPr lang="en-GB" altLang="ro-RO" sz="1800" dirty="0" err="1">
                <a:solidFill>
                  <a:schemeClr val="tx1"/>
                </a:solidFill>
                <a:latin typeface="Times New Roman" panose="02020603050405020304" pitchFamily="18" charset="0"/>
                <a:cs typeface="Times New Roman" panose="02020603050405020304" pitchFamily="18" charset="0"/>
              </a:rPr>
              <a:t>Uman</a:t>
            </a:r>
            <a:r>
              <a:rPr lang="ro-RO" altLang="ro-RO" sz="1800" dirty="0">
                <a:solidFill>
                  <a:schemeClr val="tx1"/>
                </a:solidFill>
                <a:latin typeface="Times New Roman" panose="02020603050405020304" pitchFamily="18" charset="0"/>
                <a:cs typeface="Times New Roman" panose="02020603050405020304" pitchFamily="18" charset="0"/>
              </a:rPr>
              <a:t> </a:t>
            </a:r>
            <a:r>
              <a:rPr lang="en-GB" altLang="ro-RO" sz="1800" dirty="0">
                <a:solidFill>
                  <a:schemeClr val="tx1"/>
                </a:solidFill>
                <a:latin typeface="Times New Roman" panose="02020603050405020304" pitchFamily="18" charset="0"/>
                <a:cs typeface="Times New Roman" panose="02020603050405020304" pitchFamily="18" charset="0"/>
              </a:rPr>
              <a:t>(POCU) 2014</a:t>
            </a:r>
            <a:r>
              <a:rPr lang="ro-RO" altLang="ro-RO" sz="1800" dirty="0">
                <a:solidFill>
                  <a:schemeClr val="tx1"/>
                </a:solidFill>
                <a:latin typeface="Times New Roman" panose="02020603050405020304" pitchFamily="18" charset="0"/>
                <a:cs typeface="Times New Roman" panose="02020603050405020304" pitchFamily="18" charset="0"/>
              </a:rPr>
              <a:t> </a:t>
            </a:r>
            <a:r>
              <a:rPr lang="en-GB" altLang="ro-RO" sz="1800" dirty="0">
                <a:solidFill>
                  <a:schemeClr val="tx1"/>
                </a:solidFill>
                <a:latin typeface="Times New Roman" panose="02020603050405020304" pitchFamily="18" charset="0"/>
                <a:cs typeface="Times New Roman" panose="02020603050405020304" pitchFamily="18" charset="0"/>
              </a:rPr>
              <a:t>-</a:t>
            </a:r>
            <a:r>
              <a:rPr lang="ro-RO" altLang="ro-RO" sz="1800" dirty="0">
                <a:solidFill>
                  <a:schemeClr val="tx1"/>
                </a:solidFill>
                <a:latin typeface="Times New Roman" panose="02020603050405020304" pitchFamily="18" charset="0"/>
                <a:cs typeface="Times New Roman" panose="02020603050405020304" pitchFamily="18" charset="0"/>
              </a:rPr>
              <a:t> </a:t>
            </a:r>
            <a:r>
              <a:rPr lang="en-GB" altLang="ro-RO" sz="1800" dirty="0">
                <a:solidFill>
                  <a:schemeClr val="tx1"/>
                </a:solidFill>
                <a:latin typeface="Times New Roman" panose="02020603050405020304" pitchFamily="18" charset="0"/>
                <a:cs typeface="Times New Roman" panose="02020603050405020304" pitchFamily="18" charset="0"/>
              </a:rPr>
              <a:t>2020 </a:t>
            </a:r>
            <a:r>
              <a:rPr lang="ro-RO" altLang="ro-RO" sz="1800" dirty="0">
                <a:solidFill>
                  <a:schemeClr val="tx1"/>
                </a:solidFill>
                <a:latin typeface="Times New Roman" panose="02020603050405020304" pitchFamily="18" charset="0"/>
                <a:cs typeface="Times New Roman" panose="02020603050405020304" pitchFamily="18" charset="0"/>
              </a:rPr>
              <a:t>- </a:t>
            </a:r>
            <a:r>
              <a:rPr lang="en-GB" altLang="ro-RO" sz="1800" dirty="0">
                <a:solidFill>
                  <a:schemeClr val="tx1"/>
                </a:solidFill>
                <a:latin typeface="Times New Roman" panose="02020603050405020304" pitchFamily="18" charset="0"/>
                <a:cs typeface="Times New Roman" panose="02020603050405020304" pitchFamily="18" charset="0"/>
              </a:rPr>
              <a:t>POCU</a:t>
            </a:r>
            <a:r>
              <a:rPr lang="ro-RO" altLang="ro-RO" sz="1800" dirty="0">
                <a:solidFill>
                  <a:schemeClr val="tx1"/>
                </a:solidFill>
                <a:latin typeface="Times New Roman" panose="02020603050405020304" pitchFamily="18" charset="0"/>
                <a:cs typeface="Times New Roman" panose="02020603050405020304" pitchFamily="18" charset="0"/>
              </a:rPr>
              <a:t>/</a:t>
            </a:r>
            <a:r>
              <a:rPr lang="en-GB" altLang="ro-RO" sz="1800" dirty="0">
                <a:solidFill>
                  <a:schemeClr val="tx1"/>
                </a:solidFill>
                <a:latin typeface="Times New Roman" panose="02020603050405020304" pitchFamily="18" charset="0"/>
                <a:cs typeface="Times New Roman" panose="02020603050405020304" pitchFamily="18" charset="0"/>
              </a:rPr>
              <a:t>465/4/4/128038</a:t>
            </a:r>
            <a:endParaRPr lang="ro-RO" altLang="en-US" sz="1800" b="1" u="sng"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None/>
            </a:pPr>
            <a:r>
              <a:rPr lang="ro-RO" altLang="en-US" sz="1800" b="1" u="sng" dirty="0">
                <a:solidFill>
                  <a:schemeClr val="tx1"/>
                </a:solidFill>
                <a:latin typeface="Times New Roman" panose="02020603050405020304" pitchFamily="18" charset="0"/>
                <a:cs typeface="Times New Roman" panose="02020603050405020304" pitchFamily="18" charset="0"/>
              </a:rPr>
              <a:t>Beneficiar/Lider de parteneriat</a:t>
            </a:r>
            <a:r>
              <a:rPr lang="ro-RO" altLang="en-US" sz="1800" dirty="0">
                <a:solidFill>
                  <a:schemeClr val="tx1"/>
                </a:solidFill>
                <a:latin typeface="Times New Roman" panose="02020603050405020304" pitchFamily="18" charset="0"/>
                <a:cs typeface="Times New Roman" panose="02020603050405020304" pitchFamily="18" charset="0"/>
              </a:rPr>
              <a:t>:</a:t>
            </a:r>
            <a:r>
              <a:rPr lang="vi-VN" altLang="en-US" sz="1800" dirty="0">
                <a:solidFill>
                  <a:schemeClr val="tx1"/>
                </a:solidFill>
                <a:latin typeface="Times New Roman" panose="02020603050405020304" pitchFamily="18" charset="0"/>
                <a:cs typeface="Times New Roman" panose="02020603050405020304" pitchFamily="18" charset="0"/>
              </a:rPr>
              <a:t> </a:t>
            </a:r>
            <a:r>
              <a:rPr lang="ro-RO" altLang="en-US" sz="1800" b="1" dirty="0">
                <a:solidFill>
                  <a:schemeClr val="tx1"/>
                </a:solidFill>
                <a:latin typeface="Times New Roman" panose="02020603050405020304" pitchFamily="18" charset="0"/>
                <a:cs typeface="Times New Roman" panose="02020603050405020304" pitchFamily="18" charset="0"/>
              </a:rPr>
              <a:t>Agenția Națională </a:t>
            </a:r>
            <a:r>
              <a:rPr lang="vi-VN" altLang="en-US" sz="1800" b="1" dirty="0">
                <a:solidFill>
                  <a:schemeClr val="tx1"/>
                </a:solidFill>
                <a:latin typeface="Times New Roman" panose="02020603050405020304" pitchFamily="18" charset="0"/>
                <a:cs typeface="Times New Roman" panose="02020603050405020304" pitchFamily="18" charset="0"/>
              </a:rPr>
              <a:t>pentru Egal</a:t>
            </a:r>
            <a:r>
              <a:rPr lang="ro-RO" altLang="en-US" sz="1800" b="1" dirty="0" err="1">
                <a:solidFill>
                  <a:schemeClr val="tx1"/>
                </a:solidFill>
                <a:latin typeface="Times New Roman" panose="02020603050405020304" pitchFamily="18" charset="0"/>
                <a:cs typeface="Times New Roman" panose="02020603050405020304" pitchFamily="18" charset="0"/>
              </a:rPr>
              <a:t>itatea</a:t>
            </a:r>
            <a:r>
              <a:rPr lang="ro-RO" altLang="en-US" sz="1800" b="1" dirty="0">
                <a:solidFill>
                  <a:schemeClr val="tx1"/>
                </a:solidFill>
                <a:latin typeface="Times New Roman" panose="02020603050405020304" pitchFamily="18" charset="0"/>
                <a:cs typeface="Times New Roman" panose="02020603050405020304" pitchFamily="18" charset="0"/>
              </a:rPr>
              <a:t> </a:t>
            </a:r>
            <a:r>
              <a:rPr lang="vi-VN" altLang="en-US" sz="1800" b="1" dirty="0">
                <a:solidFill>
                  <a:schemeClr val="tx1"/>
                </a:solidFill>
                <a:latin typeface="Times New Roman" panose="02020603050405020304" pitchFamily="18" charset="0"/>
                <a:cs typeface="Times New Roman" panose="02020603050405020304" pitchFamily="18" charset="0"/>
              </a:rPr>
              <a:t>de Șanse între </a:t>
            </a:r>
            <a:r>
              <a:rPr lang="ro-RO" altLang="en-US" sz="1800" b="1" dirty="0">
                <a:solidFill>
                  <a:schemeClr val="tx1"/>
                </a:solidFill>
                <a:latin typeface="Times New Roman" panose="02020603050405020304" pitchFamily="18" charset="0"/>
                <a:cs typeface="Times New Roman" panose="02020603050405020304" pitchFamily="18" charset="0"/>
              </a:rPr>
              <a:t> </a:t>
            </a:r>
            <a:r>
              <a:rPr lang="vi-VN" altLang="en-US" sz="1800" b="1" dirty="0">
                <a:solidFill>
                  <a:schemeClr val="tx1"/>
                </a:solidFill>
                <a:latin typeface="Times New Roman" panose="02020603050405020304" pitchFamily="18" charset="0"/>
                <a:cs typeface="Times New Roman" panose="02020603050405020304" pitchFamily="18" charset="0"/>
              </a:rPr>
              <a:t>Femei și Bărbați</a:t>
            </a:r>
            <a:r>
              <a:rPr lang="ro-RO" altLang="en-US" sz="1800" b="1" dirty="0">
                <a:solidFill>
                  <a:schemeClr val="tx1"/>
                </a:solidFill>
                <a:latin typeface="Times New Roman" panose="02020603050405020304" pitchFamily="18" charset="0"/>
                <a:cs typeface="Times New Roman" panose="02020603050405020304" pitchFamily="18" charset="0"/>
              </a:rPr>
              <a:t> (ANES)</a:t>
            </a:r>
            <a:endParaRPr lang="ro-RO" altLang="en-US" sz="1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o-RO" altLang="en-US" sz="1800" b="1" u="sng" dirty="0">
                <a:solidFill>
                  <a:schemeClr val="tx1"/>
                </a:solidFill>
                <a:latin typeface="Times New Roman" panose="02020603050405020304" pitchFamily="18" charset="0"/>
                <a:cs typeface="Times New Roman" panose="02020603050405020304" pitchFamily="18" charset="0"/>
              </a:rPr>
              <a:t>Parteneri</a:t>
            </a:r>
            <a:r>
              <a:rPr lang="ro-RO" altLang="en-US" sz="1800" dirty="0">
                <a:solidFill>
                  <a:schemeClr val="tx1"/>
                </a:solidFill>
                <a:latin typeface="Times New Roman" panose="02020603050405020304" pitchFamily="18" charset="0"/>
                <a:cs typeface="Times New Roman" panose="02020603050405020304" pitchFamily="18" charset="0"/>
              </a:rPr>
              <a:t>:</a:t>
            </a:r>
            <a:r>
              <a:rPr lang="ro-RO" altLang="ro-RO" sz="1800" dirty="0">
                <a:solidFill>
                  <a:schemeClr val="tx1"/>
                </a:solidFill>
                <a:latin typeface="Times New Roman" panose="02020603050405020304" pitchFamily="18" charset="0"/>
                <a:cs typeface="Times New Roman" panose="02020603050405020304" pitchFamily="18" charset="0"/>
              </a:rPr>
              <a:t> </a:t>
            </a:r>
            <a:r>
              <a:rPr lang="ro-RO" altLang="ro-RO" sz="1800" b="1" dirty="0">
                <a:solidFill>
                  <a:schemeClr val="tx1"/>
                </a:solidFill>
                <a:latin typeface="Times New Roman" panose="02020603050405020304" pitchFamily="18" charset="0"/>
                <a:cs typeface="Times New Roman" panose="02020603050405020304" pitchFamily="18" charset="0"/>
              </a:rPr>
              <a:t>42 Instituții ale administrației publice locale – CJ-DGASPC/CL-DAS, </a:t>
            </a:r>
          </a:p>
          <a:p>
            <a:pPr marL="0" indent="0" algn="just">
              <a:buNone/>
            </a:pPr>
            <a:r>
              <a:rPr lang="ro-RO" sz="1800" b="1" dirty="0">
                <a:solidFill>
                  <a:schemeClr val="tx1"/>
                </a:solidFill>
                <a:latin typeface="Times New Roman" panose="02020603050405020304" pitchFamily="18" charset="0"/>
                <a:cs typeface="Times New Roman" panose="02020603050405020304" pitchFamily="18" charset="0"/>
              </a:rPr>
              <a:t>Direcția de Asistență Socială Craiova</a:t>
            </a:r>
            <a:r>
              <a:rPr lang="ro-RO" sz="1800" dirty="0">
                <a:solidFill>
                  <a:schemeClr val="tx1"/>
                </a:solidFill>
                <a:latin typeface="Times New Roman" panose="02020603050405020304" pitchFamily="18" charset="0"/>
                <a:cs typeface="Times New Roman" panose="02020603050405020304" pitchFamily="18" charset="0"/>
              </a:rPr>
              <a:t> este partener în cadrul proiectului.</a:t>
            </a:r>
            <a:endParaRPr lang="ro-RO" altLang="en-US" sz="18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None/>
            </a:pPr>
            <a:r>
              <a:rPr lang="ro-RO" altLang="en-US" sz="1800" b="1" u="sng" dirty="0">
                <a:solidFill>
                  <a:schemeClr val="tx1"/>
                </a:solidFill>
                <a:latin typeface="Times New Roman" panose="02020603050405020304" pitchFamily="18" charset="0"/>
                <a:cs typeface="Times New Roman" panose="02020603050405020304" pitchFamily="18" charset="0"/>
              </a:rPr>
              <a:t>Durata proiectului</a:t>
            </a:r>
            <a:r>
              <a:rPr lang="ro-RO" altLang="en-US" sz="1800" dirty="0">
                <a:solidFill>
                  <a:schemeClr val="tx1"/>
                </a:solidFill>
                <a:latin typeface="Times New Roman" panose="02020603050405020304" pitchFamily="18" charset="0"/>
                <a:cs typeface="Times New Roman" panose="02020603050405020304" pitchFamily="18" charset="0"/>
              </a:rPr>
              <a:t>: </a:t>
            </a:r>
            <a:r>
              <a:rPr lang="ro-RO" altLang="en-US" sz="1800" b="1" dirty="0">
                <a:solidFill>
                  <a:schemeClr val="tx1"/>
                </a:solidFill>
                <a:latin typeface="Times New Roman" panose="02020603050405020304" pitchFamily="18" charset="0"/>
                <a:cs typeface="Times New Roman" panose="02020603050405020304" pitchFamily="18" charset="0"/>
              </a:rPr>
              <a:t>48 luni (04.03.2019 - 04.04.2023)</a:t>
            </a:r>
            <a:endParaRPr lang="ro-RO" altLang="en-US" sz="1800"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None/>
            </a:pPr>
            <a:r>
              <a:rPr lang="ro-RO" altLang="en-US" sz="1800" b="1" u="sng" dirty="0">
                <a:solidFill>
                  <a:schemeClr val="tx1"/>
                </a:solidFill>
                <a:latin typeface="Times New Roman" panose="02020603050405020304" pitchFamily="18" charset="0"/>
                <a:cs typeface="Times New Roman" panose="02020603050405020304" pitchFamily="18" charset="0"/>
              </a:rPr>
              <a:t>Valoare totală proiect</a:t>
            </a:r>
            <a:r>
              <a:rPr lang="ro-RO" altLang="en-US" sz="1800" dirty="0">
                <a:solidFill>
                  <a:schemeClr val="tx1"/>
                </a:solidFill>
                <a:latin typeface="Times New Roman" panose="02020603050405020304" pitchFamily="18" charset="0"/>
                <a:cs typeface="Times New Roman" panose="02020603050405020304" pitchFamily="18" charset="0"/>
              </a:rPr>
              <a:t>: </a:t>
            </a:r>
            <a:r>
              <a:rPr lang="en-US" altLang="ro-RO" sz="1800" b="1" dirty="0">
                <a:solidFill>
                  <a:schemeClr val="tx1"/>
                </a:solidFill>
                <a:latin typeface="Times New Roman" panose="02020603050405020304" pitchFamily="18" charset="0"/>
                <a:cs typeface="Times New Roman" panose="02020603050405020304" pitchFamily="18" charset="0"/>
              </a:rPr>
              <a:t>51.080.375,72</a:t>
            </a:r>
            <a:r>
              <a:rPr lang="ro-RO" altLang="ro-RO" sz="1800" b="1" dirty="0">
                <a:solidFill>
                  <a:schemeClr val="tx1"/>
                </a:solidFill>
                <a:latin typeface="Times New Roman" panose="02020603050405020304" pitchFamily="18" charset="0"/>
                <a:cs typeface="Times New Roman" panose="02020603050405020304" pitchFamily="18" charset="0"/>
              </a:rPr>
              <a:t> lei, respectiv 11 milioane de euro.</a:t>
            </a:r>
          </a:p>
          <a:p>
            <a:pPr marL="0" indent="0" algn="just">
              <a:buNone/>
            </a:pPr>
            <a:r>
              <a:rPr lang="ro-RO" sz="1800" dirty="0">
                <a:solidFill>
                  <a:schemeClr val="tx1"/>
                </a:solidFill>
                <a:latin typeface="Times New Roman" panose="02020603050405020304" pitchFamily="18" charset="0"/>
                <a:cs typeface="Times New Roman" panose="02020603050405020304" pitchFamily="18" charset="0"/>
              </a:rPr>
              <a:t>Pentru </a:t>
            </a:r>
            <a:r>
              <a:rPr lang="ro-RO" sz="1800" dirty="0" err="1">
                <a:solidFill>
                  <a:schemeClr val="tx1"/>
                </a:solidFill>
                <a:latin typeface="Times New Roman" panose="02020603050405020304" pitchFamily="18" charset="0"/>
                <a:cs typeface="Times New Roman" panose="02020603050405020304" pitchFamily="18" charset="0"/>
              </a:rPr>
              <a:t>activităţile</a:t>
            </a:r>
            <a:r>
              <a:rPr lang="ro-RO" sz="1800" dirty="0">
                <a:solidFill>
                  <a:schemeClr val="tx1"/>
                </a:solidFill>
                <a:latin typeface="Times New Roman" panose="02020603050405020304" pitchFamily="18" charset="0"/>
                <a:cs typeface="Times New Roman" panose="02020603050405020304" pitchFamily="18" charset="0"/>
              </a:rPr>
              <a:t> </a:t>
            </a:r>
            <a:r>
              <a:rPr lang="ro-RO" sz="1800" dirty="0" err="1">
                <a:solidFill>
                  <a:schemeClr val="tx1"/>
                </a:solidFill>
                <a:latin typeface="Times New Roman" panose="02020603050405020304" pitchFamily="18" charset="0"/>
                <a:cs typeface="Times New Roman" panose="02020603050405020304" pitchFamily="18" charset="0"/>
              </a:rPr>
              <a:t>desfăşurate</a:t>
            </a:r>
            <a:r>
              <a:rPr lang="ro-RO" sz="1800" dirty="0">
                <a:solidFill>
                  <a:schemeClr val="tx1"/>
                </a:solidFill>
                <a:latin typeface="Times New Roman" panose="02020603050405020304" pitchFamily="18" charset="0"/>
                <a:cs typeface="Times New Roman" panose="02020603050405020304" pitchFamily="18" charset="0"/>
              </a:rPr>
              <a:t> de către </a:t>
            </a:r>
            <a:r>
              <a:rPr lang="ro-RO" sz="1800" dirty="0" err="1">
                <a:solidFill>
                  <a:schemeClr val="tx1"/>
                </a:solidFill>
                <a:latin typeface="Times New Roman" panose="02020603050405020304" pitchFamily="18" charset="0"/>
                <a:cs typeface="Times New Roman" panose="02020603050405020304" pitchFamily="18" charset="0"/>
              </a:rPr>
              <a:t>Direcţia</a:t>
            </a:r>
            <a:r>
              <a:rPr lang="ro-RO" sz="1800" dirty="0">
                <a:solidFill>
                  <a:schemeClr val="tx1"/>
                </a:solidFill>
                <a:latin typeface="Times New Roman" panose="02020603050405020304" pitchFamily="18" charset="0"/>
                <a:cs typeface="Times New Roman" panose="02020603050405020304" pitchFamily="18" charset="0"/>
              </a:rPr>
              <a:t> de </a:t>
            </a:r>
            <a:r>
              <a:rPr lang="ro-RO" sz="1800" dirty="0" err="1">
                <a:solidFill>
                  <a:schemeClr val="tx1"/>
                </a:solidFill>
                <a:latin typeface="Times New Roman" panose="02020603050405020304" pitchFamily="18" charset="0"/>
                <a:cs typeface="Times New Roman" panose="02020603050405020304" pitchFamily="18" charset="0"/>
              </a:rPr>
              <a:t>Asistenţă</a:t>
            </a:r>
            <a:r>
              <a:rPr lang="ro-RO" sz="1800" dirty="0">
                <a:solidFill>
                  <a:schemeClr val="tx1"/>
                </a:solidFill>
                <a:latin typeface="Times New Roman" panose="02020603050405020304" pitchFamily="18" charset="0"/>
                <a:cs typeface="Times New Roman" panose="02020603050405020304" pitchFamily="18" charset="0"/>
              </a:rPr>
              <a:t> Socială Craiova, în conformitate cu cererea de </a:t>
            </a:r>
            <a:r>
              <a:rPr lang="ro-RO" sz="1800" dirty="0" err="1">
                <a:solidFill>
                  <a:schemeClr val="tx1"/>
                </a:solidFill>
                <a:latin typeface="Times New Roman" panose="02020603050405020304" pitchFamily="18" charset="0"/>
                <a:cs typeface="Times New Roman" panose="02020603050405020304" pitchFamily="18" charset="0"/>
              </a:rPr>
              <a:t>finanţare</a:t>
            </a:r>
            <a:r>
              <a:rPr lang="ro-RO" sz="1800" dirty="0">
                <a:solidFill>
                  <a:schemeClr val="tx1"/>
                </a:solidFill>
                <a:latin typeface="Times New Roman" panose="02020603050405020304" pitchFamily="18" charset="0"/>
                <a:cs typeface="Times New Roman" panose="02020603050405020304" pitchFamily="18" charset="0"/>
              </a:rPr>
              <a:t> </a:t>
            </a:r>
            <a:r>
              <a:rPr lang="ro-RO" sz="1800" dirty="0" err="1">
                <a:solidFill>
                  <a:schemeClr val="tx1"/>
                </a:solidFill>
                <a:latin typeface="Times New Roman" panose="02020603050405020304" pitchFamily="18" charset="0"/>
                <a:cs typeface="Times New Roman" panose="02020603050405020304" pitchFamily="18" charset="0"/>
              </a:rPr>
              <a:t>şi</a:t>
            </a:r>
            <a:r>
              <a:rPr lang="ro-RO" sz="1800" dirty="0">
                <a:solidFill>
                  <a:schemeClr val="tx1"/>
                </a:solidFill>
                <a:latin typeface="Times New Roman" panose="02020603050405020304" pitchFamily="18" charset="0"/>
                <a:cs typeface="Times New Roman" panose="02020603050405020304" pitchFamily="18" charset="0"/>
              </a:rPr>
              <a:t> cu obiectul parteneriatului, valoarea estimată a cheltuielilor eligibile angajate pe perioada proiectului este de </a:t>
            </a:r>
            <a:r>
              <a:rPr lang="ro-RO" sz="1800" b="1" dirty="0">
                <a:solidFill>
                  <a:schemeClr val="tx1"/>
                </a:solidFill>
                <a:latin typeface="Times New Roman" panose="02020603050405020304" pitchFamily="18" charset="0"/>
                <a:cs typeface="Times New Roman" panose="02020603050405020304" pitchFamily="18" charset="0"/>
              </a:rPr>
              <a:t>1.137.174,76 lei</a:t>
            </a:r>
            <a:r>
              <a:rPr lang="ro-RO" sz="1800" dirty="0">
                <a:solidFill>
                  <a:schemeClr val="tx1"/>
                </a:solidFill>
                <a:latin typeface="Times New Roman" panose="02020603050405020304" pitchFamily="18" charset="0"/>
                <a:cs typeface="Times New Roman" panose="02020603050405020304" pitchFamily="18" charset="0"/>
              </a:rPr>
              <a:t>, iar </a:t>
            </a:r>
            <a:r>
              <a:rPr lang="ro-RO" sz="1800" dirty="0" err="1">
                <a:solidFill>
                  <a:schemeClr val="tx1"/>
                </a:solidFill>
                <a:latin typeface="Times New Roman" panose="02020603050405020304" pitchFamily="18" charset="0"/>
                <a:cs typeface="Times New Roman" panose="02020603050405020304" pitchFamily="18" charset="0"/>
              </a:rPr>
              <a:t>contribuţia</a:t>
            </a:r>
            <a:r>
              <a:rPr lang="ro-RO" sz="1800" dirty="0">
                <a:solidFill>
                  <a:schemeClr val="tx1"/>
                </a:solidFill>
                <a:latin typeface="Times New Roman" panose="02020603050405020304" pitchFamily="18" charset="0"/>
                <a:cs typeface="Times New Roman" panose="02020603050405020304" pitchFamily="18" charset="0"/>
              </a:rPr>
              <a:t> proprie la bugetul proiectului este de </a:t>
            </a:r>
            <a:r>
              <a:rPr lang="ro-RO" sz="1800" b="1" dirty="0">
                <a:solidFill>
                  <a:schemeClr val="tx1"/>
                </a:solidFill>
                <a:latin typeface="Times New Roman" panose="02020603050405020304" pitchFamily="18" charset="0"/>
                <a:cs typeface="Times New Roman" panose="02020603050405020304" pitchFamily="18" charset="0"/>
              </a:rPr>
              <a:t>22.743,50 lei</a:t>
            </a:r>
            <a:r>
              <a:rPr lang="ro-RO" sz="1800" dirty="0">
                <a:solidFill>
                  <a:schemeClr val="tx1"/>
                </a:solidFill>
                <a:latin typeface="Times New Roman" panose="02020603050405020304" pitchFamily="18" charset="0"/>
                <a:cs typeface="Times New Roman" panose="02020603050405020304" pitchFamily="18" charset="0"/>
              </a:rPr>
              <a:t>.</a:t>
            </a:r>
          </a:p>
          <a:p>
            <a:pPr marL="0" indent="0">
              <a:buFont typeface="Wingdings" panose="05000000000000000000" pitchFamily="2" charset="2"/>
              <a:buNone/>
            </a:pPr>
            <a:endParaRPr lang="ro-RO" altLang="en-US" sz="1600" b="1" dirty="0">
              <a:solidFill>
                <a:srgbClr val="0000BF"/>
              </a:solidFill>
            </a:endParaRPr>
          </a:p>
          <a:p>
            <a:pPr marL="0" indent="0" algn="ctr">
              <a:buNone/>
            </a:pPr>
            <a:endParaRPr lang="ro-RO" altLang="ro-RO" sz="1600" dirty="0">
              <a:solidFill>
                <a:schemeClr val="tx1"/>
              </a:solidFill>
              <a:latin typeface="Arial" panose="020B0604020202020204" pitchFamily="34" charset="0"/>
              <a:cs typeface="Arial" panose="020B0604020202020204" pitchFamily="34" charset="0"/>
            </a:endParaRPr>
          </a:p>
          <a:p>
            <a:pPr marL="0" indent="0" algn="ctr">
              <a:buNone/>
            </a:pPr>
            <a:endParaRPr lang="ro-RO" altLang="en-US" sz="1800" dirty="0">
              <a:solidFill>
                <a:schemeClr val="bg2"/>
              </a:solidFill>
              <a:latin typeface="Arial" panose="020B0604020202020204" pitchFamily="34" charset="0"/>
              <a:cs typeface="Arial" panose="020B0604020202020204" pitchFamily="34" charset="0"/>
            </a:endParaRPr>
          </a:p>
          <a:p>
            <a:pPr marL="0" indent="0" algn="ctr">
              <a:buNone/>
            </a:pPr>
            <a:endParaRPr lang="ro-RO" altLang="en-US" sz="1800" dirty="0">
              <a:solidFill>
                <a:schemeClr val="bg2"/>
              </a:solidFill>
              <a:latin typeface="Arial" panose="020B0604020202020204" pitchFamily="34" charset="0"/>
              <a:cs typeface="Arial" panose="020B0604020202020204" pitchFamily="34" charset="0"/>
            </a:endParaRPr>
          </a:p>
          <a:p>
            <a:pPr marL="0" indent="0" algn="ctr">
              <a:buNone/>
            </a:pPr>
            <a:endParaRPr lang="ro-RO" altLang="en-US" sz="1800" dirty="0">
              <a:solidFill>
                <a:schemeClr val="bg2"/>
              </a:solidFill>
              <a:latin typeface="Arial" panose="020B0604020202020204" pitchFamily="34" charset="0"/>
              <a:cs typeface="Arial" panose="020B0604020202020204" pitchFamily="34" charset="0"/>
            </a:endParaRPr>
          </a:p>
        </p:txBody>
      </p:sp>
      <p:pic>
        <p:nvPicPr>
          <p:cNvPr id="9219" name="Imagine 13">
            <a:extLst>
              <a:ext uri="{FF2B5EF4-FFF2-40B4-BE49-F238E27FC236}">
                <a16:creationId xmlns:a16="http://schemas.microsoft.com/office/drawing/2014/main" id="{7F62D972-A437-4359-A277-F1485DF0E5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6201"/>
            <a:ext cx="63246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6">
            <a:extLst>
              <a:ext uri="{FF2B5EF4-FFF2-40B4-BE49-F238E27FC236}">
                <a16:creationId xmlns:a16="http://schemas.microsoft.com/office/drawing/2014/main" id="{209C8846-B5D6-4822-8ADC-EB67A0AD0278}"/>
              </a:ext>
            </a:extLst>
          </p:cNvPr>
          <p:cNvPicPr/>
          <p:nvPr/>
        </p:nvPicPr>
        <p:blipFill rotWithShape="1">
          <a:blip r:embed="rId2" cstate="print">
            <a:extLst>
              <a:ext uri="{28A0092B-C50C-407E-A947-70E740481C1C}">
                <a14:useLocalDpi xmlns:a14="http://schemas.microsoft.com/office/drawing/2010/main" val="0"/>
              </a:ext>
            </a:extLst>
          </a:blip>
          <a:srcRect b="88401"/>
          <a:stretch/>
        </p:blipFill>
        <p:spPr bwMode="auto">
          <a:xfrm>
            <a:off x="1806506" y="0"/>
            <a:ext cx="8035290" cy="1238250"/>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ext>
          </a:extLst>
        </p:spPr>
      </p:pic>
      <p:sp>
        <p:nvSpPr>
          <p:cNvPr id="2" name="Rectangle 1">
            <a:extLst>
              <a:ext uri="{FF2B5EF4-FFF2-40B4-BE49-F238E27FC236}">
                <a16:creationId xmlns:a16="http://schemas.microsoft.com/office/drawing/2014/main" id="{7929C0B4-0AB3-4E8E-B10C-74F704AF181F}"/>
              </a:ext>
            </a:extLst>
          </p:cNvPr>
          <p:cNvSpPr/>
          <p:nvPr/>
        </p:nvSpPr>
        <p:spPr>
          <a:xfrm>
            <a:off x="2520778" y="2943646"/>
            <a:ext cx="7150443" cy="4001095"/>
          </a:xfrm>
          <a:prstGeom prst="rect">
            <a:avLst/>
          </a:prstGeom>
        </p:spPr>
        <p:txBody>
          <a:bodyPr wrap="square">
            <a:spAutoFit/>
          </a:bodyPr>
          <a:lstStyle/>
          <a:p>
            <a:r>
              <a:rPr lang="ro-RO" b="1" dirty="0">
                <a:solidFill>
                  <a:schemeClr val="accent2">
                    <a:lumMod val="50000"/>
                  </a:schemeClr>
                </a:solidFill>
                <a:latin typeface="Times New Roman" panose="02020603050405020304" pitchFamily="18" charset="0"/>
                <a:cs typeface="Times New Roman" panose="02020603050405020304" pitchFamily="18" charset="0"/>
              </a:rPr>
              <a:t>Date de contact:</a:t>
            </a:r>
          </a:p>
          <a:p>
            <a:endParaRPr lang="ro-RO" dirty="0">
              <a:solidFill>
                <a:schemeClr val="accent2">
                  <a:lumMod val="50000"/>
                </a:schemeClr>
              </a:solidFill>
              <a:latin typeface="Times New Roman" panose="02020603050405020304" pitchFamily="18" charset="0"/>
              <a:cs typeface="Times New Roman" panose="02020603050405020304" pitchFamily="18" charset="0"/>
            </a:endParaRPr>
          </a:p>
          <a:p>
            <a:r>
              <a:rPr lang="fr-FR" b="1" dirty="0" err="1">
                <a:solidFill>
                  <a:schemeClr val="accent2">
                    <a:lumMod val="50000"/>
                  </a:schemeClr>
                </a:solidFill>
                <a:latin typeface="Times New Roman" panose="02020603050405020304" pitchFamily="18" charset="0"/>
                <a:cs typeface="Times New Roman" panose="02020603050405020304" pitchFamily="18" charset="0"/>
              </a:rPr>
              <a:t>Direcția</a:t>
            </a:r>
            <a:r>
              <a:rPr lang="fr-FR" b="1" dirty="0">
                <a:solidFill>
                  <a:schemeClr val="accent2">
                    <a:lumMod val="50000"/>
                  </a:schemeClr>
                </a:solidFill>
                <a:latin typeface="Times New Roman" panose="02020603050405020304" pitchFamily="18" charset="0"/>
                <a:cs typeface="Times New Roman" panose="02020603050405020304" pitchFamily="18" charset="0"/>
              </a:rPr>
              <a:t> de </a:t>
            </a:r>
            <a:r>
              <a:rPr lang="fr-FR" b="1" dirty="0" err="1">
                <a:solidFill>
                  <a:schemeClr val="accent2">
                    <a:lumMod val="50000"/>
                  </a:schemeClr>
                </a:solidFill>
                <a:latin typeface="Times New Roman" panose="02020603050405020304" pitchFamily="18" charset="0"/>
                <a:cs typeface="Times New Roman" panose="02020603050405020304" pitchFamily="18" charset="0"/>
              </a:rPr>
              <a:t>Asistentă</a:t>
            </a:r>
            <a:r>
              <a:rPr lang="fr-FR" b="1" dirty="0">
                <a:solidFill>
                  <a:schemeClr val="accent2">
                    <a:lumMod val="50000"/>
                  </a:schemeClr>
                </a:solidFill>
                <a:latin typeface="Times New Roman" panose="02020603050405020304" pitchFamily="18" charset="0"/>
                <a:cs typeface="Times New Roman" panose="02020603050405020304" pitchFamily="18" charset="0"/>
              </a:rPr>
              <a:t> </a:t>
            </a:r>
            <a:r>
              <a:rPr lang="fr-FR" b="1" dirty="0" err="1">
                <a:solidFill>
                  <a:schemeClr val="accent2">
                    <a:lumMod val="50000"/>
                  </a:schemeClr>
                </a:solidFill>
                <a:latin typeface="Times New Roman" panose="02020603050405020304" pitchFamily="18" charset="0"/>
                <a:cs typeface="Times New Roman" panose="02020603050405020304" pitchFamily="18" charset="0"/>
              </a:rPr>
              <a:t>Socială</a:t>
            </a:r>
            <a:r>
              <a:rPr lang="fr-FR" b="1" dirty="0">
                <a:solidFill>
                  <a:schemeClr val="accent2">
                    <a:lumMod val="50000"/>
                  </a:schemeClr>
                </a:solidFill>
                <a:latin typeface="Times New Roman" panose="02020603050405020304" pitchFamily="18" charset="0"/>
                <a:cs typeface="Times New Roman" panose="02020603050405020304" pitchFamily="18" charset="0"/>
              </a:rPr>
              <a:t> Craiova </a:t>
            </a:r>
            <a:endParaRPr lang="ro-RO" b="1" dirty="0">
              <a:solidFill>
                <a:schemeClr val="accent2">
                  <a:lumMod val="50000"/>
                </a:schemeClr>
              </a:solidFill>
              <a:latin typeface="Times New Roman" panose="02020603050405020304" pitchFamily="18" charset="0"/>
              <a:cs typeface="Times New Roman" panose="02020603050405020304" pitchFamily="18" charset="0"/>
            </a:endParaRPr>
          </a:p>
          <a:p>
            <a:r>
              <a:rPr lang="fr-FR" dirty="0" err="1">
                <a:solidFill>
                  <a:schemeClr val="accent2">
                    <a:lumMod val="50000"/>
                  </a:schemeClr>
                </a:solidFill>
                <a:latin typeface="Times New Roman" panose="02020603050405020304" pitchFamily="18" charset="0"/>
                <a:cs typeface="Times New Roman" panose="02020603050405020304" pitchFamily="18" charset="0"/>
              </a:rPr>
              <a:t>Adresa</a:t>
            </a:r>
            <a:r>
              <a:rPr lang="fr-FR" dirty="0">
                <a:solidFill>
                  <a:schemeClr val="accent2">
                    <a:lumMod val="50000"/>
                  </a:schemeClr>
                </a:solidFill>
                <a:latin typeface="Times New Roman" panose="02020603050405020304" pitchFamily="18" charset="0"/>
                <a:cs typeface="Times New Roman" panose="02020603050405020304" pitchFamily="18" charset="0"/>
              </a:rPr>
              <a:t>: Craiova, </a:t>
            </a:r>
            <a:r>
              <a:rPr lang="ro-RO" dirty="0">
                <a:solidFill>
                  <a:schemeClr val="accent2">
                    <a:lumMod val="50000"/>
                  </a:schemeClr>
                </a:solidFill>
                <a:latin typeface="Times New Roman" panose="02020603050405020304" pitchFamily="18" charset="0"/>
                <a:cs typeface="Times New Roman" panose="02020603050405020304" pitchFamily="18" charset="0"/>
              </a:rPr>
              <a:t>Str</a:t>
            </a:r>
            <a:r>
              <a:rPr lang="ro-RO" i="1" dirty="0">
                <a:solidFill>
                  <a:schemeClr val="accent2">
                    <a:lumMod val="50000"/>
                  </a:schemeClr>
                </a:solidFill>
                <a:latin typeface="Times New Roman" panose="02020603050405020304" pitchFamily="18" charset="0"/>
                <a:cs typeface="Times New Roman" panose="02020603050405020304" pitchFamily="18" charset="0"/>
              </a:rPr>
              <a:t>. </a:t>
            </a:r>
            <a:r>
              <a:rPr lang="ro-RO" dirty="0">
                <a:solidFill>
                  <a:schemeClr val="accent2">
                    <a:lumMod val="50000"/>
                  </a:schemeClr>
                </a:solidFill>
                <a:latin typeface="Times New Roman" panose="02020603050405020304" pitchFamily="18" charset="0"/>
                <a:cs typeface="Times New Roman" panose="02020603050405020304" pitchFamily="18" charset="0"/>
              </a:rPr>
              <a:t>Eustațiu Stoenescu, bl.T8, parter, județul Dolj</a:t>
            </a:r>
            <a:r>
              <a:rPr lang="fr-FR" b="1" dirty="0">
                <a:solidFill>
                  <a:schemeClr val="accent2">
                    <a:lumMod val="50000"/>
                  </a:schemeClr>
                </a:solidFill>
                <a:latin typeface="Times New Roman" panose="02020603050405020304" pitchFamily="18" charset="0"/>
                <a:cs typeface="Times New Roman" panose="02020603050405020304" pitchFamily="18" charset="0"/>
              </a:rPr>
              <a:t>   </a:t>
            </a:r>
            <a:endParaRPr lang="ro-RO" b="1" dirty="0">
              <a:solidFill>
                <a:schemeClr val="accent2">
                  <a:lumMod val="50000"/>
                </a:schemeClr>
              </a:solidFill>
              <a:latin typeface="Times New Roman" panose="02020603050405020304" pitchFamily="18" charset="0"/>
              <a:cs typeface="Times New Roman" panose="02020603050405020304" pitchFamily="18" charset="0"/>
            </a:endParaRPr>
          </a:p>
          <a:p>
            <a:r>
              <a:rPr lang="fr-FR" b="1" dirty="0">
                <a:solidFill>
                  <a:schemeClr val="accent2">
                    <a:lumMod val="50000"/>
                  </a:schemeClr>
                </a:solidFill>
                <a:latin typeface="Times New Roman" panose="02020603050405020304" pitchFamily="18" charset="0"/>
                <a:cs typeface="Times New Roman" panose="02020603050405020304" pitchFamily="18" charset="0"/>
              </a:rPr>
              <a:t>               </a:t>
            </a:r>
            <a:endParaRPr lang="ro-RO" b="1" dirty="0">
              <a:solidFill>
                <a:schemeClr val="accent2">
                  <a:lumMod val="50000"/>
                </a:schemeClr>
              </a:solidFill>
              <a:latin typeface="Times New Roman" panose="02020603050405020304" pitchFamily="18" charset="0"/>
              <a:cs typeface="Times New Roman" panose="02020603050405020304" pitchFamily="18" charset="0"/>
            </a:endParaRPr>
          </a:p>
          <a:p>
            <a:r>
              <a:rPr lang="ro-RO" sz="1600" b="1" dirty="0">
                <a:solidFill>
                  <a:schemeClr val="accent2">
                    <a:lumMod val="50000"/>
                  </a:schemeClr>
                </a:solidFill>
                <a:latin typeface="Times New Roman" panose="02020603050405020304" pitchFamily="18" charset="0"/>
                <a:cs typeface="Times New Roman" panose="02020603050405020304" pitchFamily="18" charset="0"/>
              </a:rPr>
              <a:t>Coordonator local:</a:t>
            </a:r>
            <a:r>
              <a:rPr lang="ro-RO" sz="1600" dirty="0">
                <a:solidFill>
                  <a:schemeClr val="accent2">
                    <a:lumMod val="50000"/>
                  </a:schemeClr>
                </a:solidFill>
                <a:latin typeface="Times New Roman" panose="02020603050405020304" pitchFamily="18" charset="0"/>
                <a:cs typeface="Times New Roman" panose="02020603050405020304" pitchFamily="18" charset="0"/>
              </a:rPr>
              <a:t> </a:t>
            </a:r>
            <a:r>
              <a:rPr lang="fr-FR" sz="1600" b="1" dirty="0">
                <a:solidFill>
                  <a:schemeClr val="accent2">
                    <a:lumMod val="50000"/>
                  </a:schemeClr>
                </a:solidFill>
                <a:latin typeface="Times New Roman" panose="02020603050405020304" pitchFamily="18" charset="0"/>
                <a:cs typeface="Times New Roman" panose="02020603050405020304" pitchFamily="18" charset="0"/>
              </a:rPr>
              <a:t>Ioana </a:t>
            </a:r>
            <a:r>
              <a:rPr lang="fr-FR" sz="1600" b="1" dirty="0" err="1">
                <a:solidFill>
                  <a:schemeClr val="accent2">
                    <a:lumMod val="50000"/>
                  </a:schemeClr>
                </a:solidFill>
                <a:latin typeface="Times New Roman" panose="02020603050405020304" pitchFamily="18" charset="0"/>
                <a:cs typeface="Times New Roman" panose="02020603050405020304" pitchFamily="18" charset="0"/>
              </a:rPr>
              <a:t>Stoian</a:t>
            </a:r>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r>
              <a:rPr lang="it-IT" sz="1600" b="1" dirty="0">
                <a:solidFill>
                  <a:schemeClr val="accent2">
                    <a:lumMod val="50000"/>
                  </a:schemeClr>
                </a:solidFill>
                <a:latin typeface="Times New Roman" panose="02020603050405020304" pitchFamily="18" charset="0"/>
                <a:cs typeface="Times New Roman" panose="02020603050405020304" pitchFamily="18" charset="0"/>
              </a:rPr>
              <a:t>Telefon/Fax</a:t>
            </a:r>
            <a:r>
              <a:rPr lang="ro-RO" sz="1600" b="1" dirty="0">
                <a:solidFill>
                  <a:schemeClr val="accent2">
                    <a:lumMod val="50000"/>
                  </a:schemeClr>
                </a:solidFill>
                <a:latin typeface="Times New Roman" panose="02020603050405020304" pitchFamily="18" charset="0"/>
                <a:cs typeface="Times New Roman" panose="02020603050405020304" pitchFamily="18" charset="0"/>
              </a:rPr>
              <a:t>:</a:t>
            </a:r>
            <a:r>
              <a:rPr lang="ro-RO" sz="1600" dirty="0">
                <a:solidFill>
                  <a:schemeClr val="accent2">
                    <a:lumMod val="50000"/>
                  </a:schemeClr>
                </a:solidFill>
                <a:latin typeface="Times New Roman" panose="02020603050405020304" pitchFamily="18" charset="0"/>
                <a:cs typeface="Times New Roman" panose="02020603050405020304" pitchFamily="18" charset="0"/>
              </a:rPr>
              <a:t> </a:t>
            </a:r>
            <a:r>
              <a:rPr lang="de-DE" sz="1600" b="1" dirty="0">
                <a:solidFill>
                  <a:schemeClr val="accent2">
                    <a:lumMod val="50000"/>
                  </a:schemeClr>
                </a:solidFill>
                <a:latin typeface="Times New Roman" panose="02020603050405020304" pitchFamily="18" charset="0"/>
                <a:cs typeface="Times New Roman" panose="02020603050405020304" pitchFamily="18" charset="0"/>
              </a:rPr>
              <a:t>0765801616 / 0251437617</a:t>
            </a:r>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r>
              <a:rPr lang="it-IT" sz="1600" dirty="0">
                <a:solidFill>
                  <a:schemeClr val="accent2">
                    <a:lumMod val="50000"/>
                  </a:schemeClr>
                </a:solidFill>
                <a:latin typeface="Times New Roman" panose="02020603050405020304" pitchFamily="18" charset="0"/>
                <a:cs typeface="Times New Roman" panose="02020603050405020304" pitchFamily="18" charset="0"/>
              </a:rPr>
              <a:t>E-mail:</a:t>
            </a:r>
            <a:r>
              <a:rPr lang="ro-RO" sz="1600" dirty="0">
                <a:solidFill>
                  <a:schemeClr val="accent2">
                    <a:lumMod val="50000"/>
                  </a:schemeClr>
                </a:solidFill>
                <a:latin typeface="Times New Roman" panose="02020603050405020304" pitchFamily="18" charset="0"/>
                <a:cs typeface="Times New Roman" panose="02020603050405020304" pitchFamily="18" charset="0"/>
              </a:rPr>
              <a:t> </a:t>
            </a:r>
            <a:r>
              <a:rPr lang="ro-RO" sz="1600" dirty="0">
                <a:solidFill>
                  <a:schemeClr val="accent2">
                    <a:lumMod val="50000"/>
                  </a:schemeClr>
                </a:solidFill>
                <a:latin typeface="Times New Roman" panose="02020603050405020304" pitchFamily="18" charset="0"/>
                <a:cs typeface="Times New Roman" panose="02020603050405020304" pitchFamily="18" charset="0"/>
                <a:hlinkClick r:id="rId3"/>
              </a:rPr>
              <a:t>director@spascraiova.ro</a:t>
            </a:r>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r>
              <a:rPr lang="ro-RO" sz="1600" b="1" dirty="0">
                <a:solidFill>
                  <a:schemeClr val="accent2">
                    <a:lumMod val="50000"/>
                  </a:schemeClr>
                </a:solidFill>
                <a:latin typeface="Times New Roman" panose="02020603050405020304" pitchFamily="18" charset="0"/>
                <a:cs typeface="Times New Roman" panose="02020603050405020304" pitchFamily="18" charset="0"/>
              </a:rPr>
              <a:t>Responsabil servicii sociale: Elena Oprea</a:t>
            </a:r>
          </a:p>
          <a:p>
            <a:r>
              <a:rPr lang="it-IT" sz="1600" b="1" dirty="0">
                <a:solidFill>
                  <a:schemeClr val="accent2">
                    <a:lumMod val="50000"/>
                  </a:schemeClr>
                </a:solidFill>
                <a:latin typeface="Times New Roman" panose="02020603050405020304" pitchFamily="18" charset="0"/>
                <a:cs typeface="Times New Roman" panose="02020603050405020304" pitchFamily="18" charset="0"/>
              </a:rPr>
              <a:t>Telefon/Fax</a:t>
            </a:r>
            <a:r>
              <a:rPr lang="ro-RO" sz="1600" b="1" dirty="0">
                <a:solidFill>
                  <a:schemeClr val="accent2">
                    <a:lumMod val="50000"/>
                  </a:schemeClr>
                </a:solidFill>
                <a:latin typeface="Times New Roman" panose="02020603050405020304" pitchFamily="18" charset="0"/>
                <a:cs typeface="Times New Roman" panose="02020603050405020304" pitchFamily="18" charset="0"/>
              </a:rPr>
              <a:t>:</a:t>
            </a:r>
            <a:r>
              <a:rPr lang="ro-RO" sz="1600" dirty="0">
                <a:solidFill>
                  <a:schemeClr val="accent2">
                    <a:lumMod val="50000"/>
                  </a:schemeClr>
                </a:solidFill>
                <a:latin typeface="Times New Roman" panose="02020603050405020304" pitchFamily="18" charset="0"/>
                <a:cs typeface="Times New Roman" panose="02020603050405020304" pitchFamily="18" charset="0"/>
              </a:rPr>
              <a:t> </a:t>
            </a:r>
            <a:r>
              <a:rPr lang="ro-RO" sz="1600" b="1" dirty="0">
                <a:solidFill>
                  <a:schemeClr val="accent2">
                    <a:lumMod val="50000"/>
                  </a:schemeClr>
                </a:solidFill>
                <a:latin typeface="Times New Roman" panose="02020603050405020304" pitchFamily="18" charset="0"/>
                <a:cs typeface="Times New Roman" panose="02020603050405020304" pitchFamily="18" charset="0"/>
              </a:rPr>
              <a:t>0761662811</a:t>
            </a:r>
            <a:r>
              <a:rPr lang="de-DE" sz="1600" b="1" dirty="0">
                <a:solidFill>
                  <a:schemeClr val="accent2">
                    <a:lumMod val="50000"/>
                  </a:schemeClr>
                </a:solidFill>
                <a:latin typeface="Times New Roman" panose="02020603050405020304" pitchFamily="18" charset="0"/>
                <a:cs typeface="Times New Roman" panose="02020603050405020304" pitchFamily="18" charset="0"/>
              </a:rPr>
              <a:t> / 0251437617</a:t>
            </a:r>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r>
              <a:rPr lang="it-IT" sz="1600" dirty="0">
                <a:solidFill>
                  <a:schemeClr val="accent2">
                    <a:lumMod val="50000"/>
                  </a:schemeClr>
                </a:solidFill>
                <a:latin typeface="Times New Roman" panose="02020603050405020304" pitchFamily="18" charset="0"/>
                <a:cs typeface="Times New Roman" panose="02020603050405020304" pitchFamily="18" charset="0"/>
              </a:rPr>
              <a:t>E-mail:</a:t>
            </a:r>
            <a:r>
              <a:rPr lang="ro-RO" sz="1600" dirty="0">
                <a:solidFill>
                  <a:schemeClr val="accent2">
                    <a:lumMod val="50000"/>
                  </a:schemeClr>
                </a:solidFill>
                <a:latin typeface="Times New Roman" panose="02020603050405020304" pitchFamily="18" charset="0"/>
                <a:cs typeface="Times New Roman" panose="02020603050405020304" pitchFamily="18" charset="0"/>
              </a:rPr>
              <a:t> </a:t>
            </a:r>
            <a:r>
              <a:rPr lang="ro-RO" sz="1600" dirty="0">
                <a:solidFill>
                  <a:schemeClr val="accent2">
                    <a:lumMod val="50000"/>
                  </a:schemeClr>
                </a:solidFill>
                <a:latin typeface="Times New Roman" panose="02020603050405020304" pitchFamily="18" charset="0"/>
                <a:cs typeface="Times New Roman" panose="02020603050405020304" pitchFamily="18" charset="0"/>
                <a:hlinkClick r:id="rId3"/>
              </a:rPr>
              <a:t>sefserviciustrategiiproiecte@spascraiova.ro</a:t>
            </a:r>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endParaRPr lang="ro-RO" sz="1600" dirty="0">
              <a:solidFill>
                <a:schemeClr val="accent2">
                  <a:lumMod val="50000"/>
                </a:schemeClr>
              </a:solidFill>
              <a:latin typeface="Times New Roman" panose="02020603050405020304" pitchFamily="18" charset="0"/>
              <a:cs typeface="Times New Roman" panose="02020603050405020304" pitchFamily="18" charset="0"/>
            </a:endParaRPr>
          </a:p>
          <a:p>
            <a:endParaRPr lang="ro-RO" dirty="0">
              <a:solidFill>
                <a:schemeClr val="accent2">
                  <a:lumMod val="50000"/>
                </a:schemeClr>
              </a:solidFill>
              <a:latin typeface="Times New Roman" panose="02020603050405020304" pitchFamily="18" charset="0"/>
              <a:cs typeface="Times New Roman" panose="02020603050405020304" pitchFamily="18" charset="0"/>
            </a:endParaRPr>
          </a:p>
          <a:p>
            <a:endParaRPr lang="ro-RO"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E7F54D9-4EB2-42BB-BA05-C1467EFAA3E4}"/>
              </a:ext>
            </a:extLst>
          </p:cNvPr>
          <p:cNvSpPr/>
          <p:nvPr/>
        </p:nvSpPr>
        <p:spPr>
          <a:xfrm>
            <a:off x="2545491" y="1122291"/>
            <a:ext cx="6458465" cy="1186479"/>
          </a:xfrm>
          <a:prstGeom prst="rect">
            <a:avLst/>
          </a:prstGeom>
        </p:spPr>
        <p:txBody>
          <a:bodyPr wrap="square">
            <a:spAutoFit/>
          </a:bodyPr>
          <a:lstStyle/>
          <a:p>
            <a:pPr algn="just" fontAlgn="base">
              <a:lnSpc>
                <a:spcPct val="115000"/>
              </a:lnSpc>
              <a:spcAft>
                <a:spcPts val="0"/>
              </a:spcAft>
              <a:tabLst>
                <a:tab pos="171450" algn="l"/>
                <a:tab pos="514350" algn="l"/>
              </a:tabLst>
            </a:pP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Proiect </a:t>
            </a:r>
            <a:r>
              <a:rPr lang="ro-RO"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cofinantat</a:t>
            </a: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din FONDUL SOCIAL EUROPEAN </a:t>
            </a:r>
            <a:endParaRPr lang="ro-RO" sz="10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15000"/>
              </a:lnSpc>
              <a:spcAft>
                <a:spcPts val="0"/>
              </a:spcAft>
              <a:tabLst>
                <a:tab pos="171450" algn="l"/>
                <a:tab pos="514350" algn="l"/>
              </a:tabLst>
            </a:pP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Programul </a:t>
            </a:r>
            <a:r>
              <a:rPr lang="ro-RO"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Operaţional</a:t>
            </a: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Capital Uman (POCU) 2014-2020</a:t>
            </a:r>
            <a:endParaRPr lang="ro-RO" sz="10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15000"/>
              </a:lnSpc>
              <a:spcAft>
                <a:spcPts val="0"/>
              </a:spcAft>
              <a:tabLst>
                <a:tab pos="171450" algn="l"/>
                <a:tab pos="514350" algn="l"/>
              </a:tabLst>
            </a:pP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Axa Prioritară 4: Incluziunea socială și combaterea sărăciei</a:t>
            </a:r>
            <a:endParaRPr lang="ro-RO" sz="10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15000"/>
              </a:lnSpc>
              <a:spcAft>
                <a:spcPts val="0"/>
              </a:spcAft>
              <a:tabLst>
                <a:tab pos="171450" algn="l"/>
                <a:tab pos="514350" algn="l"/>
              </a:tabLst>
            </a:pP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Obiectiv Specific 4.4: </a:t>
            </a:r>
            <a:r>
              <a:rPr lang="ro-RO" sz="900" dirty="0">
                <a:solidFill>
                  <a:srgbClr val="000000"/>
                </a:solidFill>
                <a:latin typeface="Trebuchet MS" panose="020B0603020202020204" pitchFamily="34" charset="0"/>
                <a:ea typeface="Calibri" panose="020F0502020204030204" pitchFamily="34" charset="0"/>
                <a:cs typeface="Arial" panose="020B0604020202020204" pitchFamily="34" charset="0"/>
              </a:rPr>
              <a:t>Reducerea numărului de persoane aparținând grupurilor vulnerabile prin furnizarea unor servicii sociale/medicale/</a:t>
            </a:r>
            <a:r>
              <a:rPr lang="ro-RO" sz="900" dirty="0" err="1">
                <a:solidFill>
                  <a:srgbClr val="000000"/>
                </a:solidFill>
                <a:latin typeface="Trebuchet MS" panose="020B0603020202020204" pitchFamily="34" charset="0"/>
                <a:ea typeface="Calibri" panose="020F0502020204030204" pitchFamily="34" charset="0"/>
                <a:cs typeface="Arial" panose="020B0604020202020204" pitchFamily="34" charset="0"/>
              </a:rPr>
              <a:t>socio</a:t>
            </a:r>
            <a:r>
              <a:rPr lang="ro-RO" sz="900" dirty="0">
                <a:solidFill>
                  <a:srgbClr val="000000"/>
                </a:solidFill>
                <a:latin typeface="Trebuchet MS" panose="020B0603020202020204" pitchFamily="34" charset="0"/>
                <a:ea typeface="Calibri" panose="020F0502020204030204" pitchFamily="34" charset="0"/>
                <a:cs typeface="Arial" panose="020B0604020202020204" pitchFamily="34" charset="0"/>
              </a:rPr>
              <a:t>-profesionale/de formare profesională adecvate nevoilor specifice	</a:t>
            </a:r>
            <a:endParaRPr lang="ro-RO" sz="1000" dirty="0">
              <a:latin typeface="Calibri" panose="020F0502020204030204" pitchFamily="34" charset="0"/>
              <a:ea typeface="Calibri" panose="020F0502020204030204" pitchFamily="34" charset="0"/>
              <a:cs typeface="Arial" panose="020B0604020202020204" pitchFamily="34" charset="0"/>
            </a:endParaRPr>
          </a:p>
          <a:p>
            <a:pPr algn="just" fontAlgn="base">
              <a:lnSpc>
                <a:spcPct val="115000"/>
              </a:lnSpc>
              <a:spcAft>
                <a:spcPts val="0"/>
              </a:spcAft>
              <a:tabLst>
                <a:tab pos="171450" algn="l"/>
                <a:tab pos="514350" algn="l"/>
              </a:tabLst>
            </a:pPr>
            <a:r>
              <a:rPr lang="fr-FR"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Contract</a:t>
            </a:r>
            <a:r>
              <a:rPr lang="fr-FR"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POCU: 465/4/4/128038</a:t>
            </a:r>
            <a:endParaRPr lang="ro-RO" sz="1000" dirty="0">
              <a:latin typeface="Calibri" panose="020F0502020204030204" pitchFamily="34" charset="0"/>
              <a:ea typeface="Calibri" panose="020F0502020204030204" pitchFamily="34" charset="0"/>
              <a:cs typeface="Arial" panose="020B0604020202020204" pitchFamily="34" charset="0"/>
            </a:endParaRPr>
          </a:p>
          <a:p>
            <a:r>
              <a:rPr lang="fr-FR"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Titlu</a:t>
            </a:r>
            <a:r>
              <a:rPr lang="fr-FR"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fr-FR" sz="9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proiectului</a:t>
            </a:r>
            <a:r>
              <a:rPr lang="fr-FR"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„VENUS – ÎMPREUNĂ PENTRU O VIAȚĂ ÎN SIGURANȚĂ</a:t>
            </a:r>
            <a:r>
              <a:rPr lang="ro-RO"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fr-FR" sz="9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endParaRPr lang="ro-RO" dirty="0"/>
          </a:p>
        </p:txBody>
      </p:sp>
    </p:spTree>
    <p:extLst>
      <p:ext uri="{BB962C8B-B14F-4D97-AF65-F5344CB8AC3E}">
        <p14:creationId xmlns:p14="http://schemas.microsoft.com/office/powerpoint/2010/main" val="190786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1" descr="kisspng-blue-science-and-technology-blue-lines-background-vecto-5a8eb6fe98d6b0.3800802515193023986261.png"/>
          <p:cNvPicPr preferRelativeResize="0"/>
          <p:nvPr/>
        </p:nvPicPr>
        <p:blipFill rotWithShape="1">
          <a:blip r:embed="rId3">
            <a:alphaModFix/>
          </a:blip>
          <a:srcRect/>
          <a:stretch/>
        </p:blipFill>
        <p:spPr>
          <a:xfrm>
            <a:off x="2570328" y="18017"/>
            <a:ext cx="7051344" cy="6858001"/>
          </a:xfrm>
          <a:prstGeom prst="rect">
            <a:avLst/>
          </a:prstGeom>
          <a:noFill/>
          <a:ln>
            <a:noFill/>
          </a:ln>
        </p:spPr>
      </p:pic>
      <p:sp>
        <p:nvSpPr>
          <p:cNvPr id="99" name="Google Shape;99;p11"/>
          <p:cNvSpPr/>
          <p:nvPr/>
        </p:nvSpPr>
        <p:spPr>
          <a:xfrm rot="2700000">
            <a:off x="3878476" y="1134989"/>
            <a:ext cx="4435054" cy="4588022"/>
          </a:xfrm>
          <a:prstGeom prst="rect">
            <a:avLst/>
          </a:prstGeom>
          <a:gradFill>
            <a:gsLst>
              <a:gs pos="0">
                <a:srgbClr val="A94895">
                  <a:alpha val="71372"/>
                </a:srgbClr>
              </a:gs>
              <a:gs pos="26944">
                <a:srgbClr val="AF5CA2">
                  <a:alpha val="71372"/>
                </a:srgbClr>
              </a:gs>
              <a:gs pos="64094">
                <a:srgbClr val="654592">
                  <a:alpha val="71372"/>
                </a:srgbClr>
              </a:gs>
              <a:gs pos="100000">
                <a:srgbClr val="4E2C62">
                  <a:alpha val="71372"/>
                </a:srgbClr>
              </a:gs>
            </a:gsLst>
            <a:lin ang="13416608" scaled="0"/>
          </a:gradFill>
          <a:ln>
            <a:noFill/>
          </a:ln>
        </p:spPr>
        <p:txBody>
          <a:bodyPr spcFirstLastPara="1" wrap="square" lIns="35713" tIns="35713" rIns="35713" bIns="35713" anchor="ctr" anchorCtr="0">
            <a:noAutofit/>
          </a:bodyPr>
          <a:lstStyle/>
          <a:p>
            <a:pPr algn="ctr">
              <a:buClr>
                <a:srgbClr val="FFFFFF"/>
              </a:buClr>
              <a:buSzPts val="3200"/>
            </a:pPr>
            <a:endParaRPr sz="1600" b="1">
              <a:solidFill>
                <a:srgbClr val="000000"/>
              </a:solidFill>
              <a:latin typeface="Helvetica Neue"/>
              <a:ea typeface="Helvetica Neue"/>
              <a:cs typeface="Helvetica Neue"/>
              <a:sym typeface="Helvetica Neue"/>
            </a:endParaRPr>
          </a:p>
        </p:txBody>
      </p:sp>
      <p:sp>
        <p:nvSpPr>
          <p:cNvPr id="102" name="Google Shape;102;p11"/>
          <p:cNvSpPr txBox="1"/>
          <p:nvPr/>
        </p:nvSpPr>
        <p:spPr>
          <a:xfrm>
            <a:off x="4055510" y="3101571"/>
            <a:ext cx="4080980" cy="851485"/>
          </a:xfrm>
          <a:prstGeom prst="rect">
            <a:avLst/>
          </a:prstGeom>
          <a:noFill/>
          <a:ln>
            <a:noFill/>
          </a:ln>
        </p:spPr>
        <p:txBody>
          <a:bodyPr spcFirstLastPara="1" wrap="square" lIns="35713" tIns="35713" rIns="35713" bIns="35713" anchor="ctr" anchorCtr="0">
            <a:noAutofit/>
          </a:bodyPr>
          <a:lstStyle/>
          <a:p>
            <a:pPr algn="just"/>
            <a:r>
              <a:rPr lang="ro-RO" sz="1400" dirty="0">
                <a:solidFill>
                  <a:schemeClr val="bg1"/>
                </a:solidFill>
                <a:latin typeface="Times New Roman" panose="02020603050405020304" pitchFamily="18" charset="0"/>
                <a:cs typeface="Times New Roman" panose="02020603050405020304" pitchFamily="18" charset="0"/>
              </a:rPr>
              <a:t>Obiectivul general al proiectului este îmbunătățirea  și  dezvoltarea măsurilor și serviciilor sociale în scopul prevenirii și combaterii violenței domestice la nivel național prin crearea și dezvoltarea unei </a:t>
            </a:r>
            <a:r>
              <a:rPr lang="ro-RO" sz="1400" b="1" dirty="0">
                <a:solidFill>
                  <a:schemeClr val="bg1"/>
                </a:solidFill>
                <a:latin typeface="Times New Roman" panose="02020603050405020304" pitchFamily="18" charset="0"/>
                <a:cs typeface="Times New Roman" panose="02020603050405020304" pitchFamily="18" charset="0"/>
              </a:rPr>
              <a:t>rețele naționale  inovative integrate de locuințe protejate, grupuri de suport și consiliere vocațională în scopul implementării unui program național de protecție a victimelor violenței domestice (RNLPVD) </a:t>
            </a:r>
            <a:r>
              <a:rPr lang="ro-RO" sz="1400" dirty="0">
                <a:solidFill>
                  <a:schemeClr val="bg1"/>
                </a:solidFill>
                <a:latin typeface="Times New Roman" panose="02020603050405020304" pitchFamily="18" charset="0"/>
                <a:cs typeface="Times New Roman" panose="02020603050405020304" pitchFamily="18" charset="0"/>
              </a:rPr>
              <a:t>și derularea unor campanii privind prevenirea și combaterea violentei în familie.</a:t>
            </a:r>
          </a:p>
        </p:txBody>
      </p:sp>
      <p:sp>
        <p:nvSpPr>
          <p:cNvPr id="103" name="Google Shape;103;p11"/>
          <p:cNvSpPr/>
          <p:nvPr/>
        </p:nvSpPr>
        <p:spPr>
          <a:xfrm>
            <a:off x="2905859" y="619565"/>
            <a:ext cx="2662379" cy="1518892"/>
          </a:xfrm>
          <a:prstGeom prst="ellipse">
            <a:avLst/>
          </a:prstGeom>
          <a:gradFill>
            <a:gsLst>
              <a:gs pos="0">
                <a:srgbClr val="A94895"/>
              </a:gs>
              <a:gs pos="26944">
                <a:srgbClr val="AF5CA2"/>
              </a:gs>
              <a:gs pos="64094">
                <a:srgbClr val="654592"/>
              </a:gs>
              <a:gs pos="100000">
                <a:srgbClr val="4E2C62"/>
              </a:gs>
            </a:gsLst>
            <a:lin ang="13416608" scaled="0"/>
          </a:gradFill>
          <a:ln>
            <a:noFill/>
          </a:ln>
        </p:spPr>
        <p:txBody>
          <a:bodyPr spcFirstLastPara="1" wrap="square" lIns="35713" tIns="35713" rIns="35713" bIns="35713" anchor="ctr" anchorCtr="0">
            <a:noAutofit/>
          </a:bodyPr>
          <a:lstStyle/>
          <a:p>
            <a:pPr algn="ctr"/>
            <a:r>
              <a:rPr lang="ro-RO" sz="2000" b="1" dirty="0">
                <a:solidFill>
                  <a:schemeClr val="bg1"/>
                </a:solidFill>
                <a:latin typeface="Times New Roman" panose="02020603050405020304" pitchFamily="18" charset="0"/>
                <a:cs typeface="Times New Roman" panose="02020603050405020304" pitchFamily="18" charset="0"/>
              </a:rPr>
              <a:t>OBIECTIVUL GENERAL AL PROIECTULUI </a:t>
            </a:r>
            <a:endParaRPr lang="ro-RO"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1" descr="kisspng-blue-science-and-technology-blue-lines-background-vecto-5a8eb6fe98d6b0.3800802515193023986261.png"/>
          <p:cNvPicPr preferRelativeResize="0"/>
          <p:nvPr/>
        </p:nvPicPr>
        <p:blipFill rotWithShape="1">
          <a:blip r:embed="rId3">
            <a:alphaModFix/>
          </a:blip>
          <a:srcRect/>
          <a:stretch/>
        </p:blipFill>
        <p:spPr>
          <a:xfrm>
            <a:off x="2570328" y="18017"/>
            <a:ext cx="7051344" cy="6858001"/>
          </a:xfrm>
          <a:prstGeom prst="rect">
            <a:avLst/>
          </a:prstGeom>
          <a:noFill/>
          <a:ln>
            <a:noFill/>
          </a:ln>
        </p:spPr>
      </p:pic>
      <p:sp>
        <p:nvSpPr>
          <p:cNvPr id="99" name="Google Shape;99;p11"/>
          <p:cNvSpPr/>
          <p:nvPr/>
        </p:nvSpPr>
        <p:spPr>
          <a:xfrm rot="2700000">
            <a:off x="3878476" y="1134989"/>
            <a:ext cx="4435054" cy="4588022"/>
          </a:xfrm>
          <a:prstGeom prst="rect">
            <a:avLst/>
          </a:prstGeom>
          <a:gradFill>
            <a:gsLst>
              <a:gs pos="0">
                <a:srgbClr val="A94895">
                  <a:alpha val="71372"/>
                </a:srgbClr>
              </a:gs>
              <a:gs pos="26944">
                <a:srgbClr val="AF5CA2">
                  <a:alpha val="71372"/>
                </a:srgbClr>
              </a:gs>
              <a:gs pos="64094">
                <a:srgbClr val="654592">
                  <a:alpha val="71372"/>
                </a:srgbClr>
              </a:gs>
              <a:gs pos="100000">
                <a:srgbClr val="4E2C62">
                  <a:alpha val="71372"/>
                </a:srgbClr>
              </a:gs>
            </a:gsLst>
            <a:lin ang="13416608" scaled="0"/>
          </a:gradFill>
          <a:ln>
            <a:noFill/>
          </a:ln>
        </p:spPr>
        <p:txBody>
          <a:bodyPr spcFirstLastPara="1" wrap="square" lIns="35713" tIns="35713" rIns="35713" bIns="35713" anchor="ctr" anchorCtr="0">
            <a:noAutofit/>
          </a:bodyPr>
          <a:lstStyle/>
          <a:p>
            <a:pPr algn="ctr">
              <a:buClr>
                <a:srgbClr val="FFFFFF"/>
              </a:buClr>
              <a:buSzPts val="3200"/>
            </a:pPr>
            <a:endParaRPr sz="1600" b="1">
              <a:solidFill>
                <a:srgbClr val="000000"/>
              </a:solidFill>
              <a:latin typeface="Helvetica Neue"/>
              <a:ea typeface="Helvetica Neue"/>
              <a:cs typeface="Helvetica Neue"/>
              <a:sym typeface="Helvetica Neue"/>
            </a:endParaRPr>
          </a:p>
        </p:txBody>
      </p:sp>
      <p:sp>
        <p:nvSpPr>
          <p:cNvPr id="102" name="Google Shape;102;p11"/>
          <p:cNvSpPr txBox="1"/>
          <p:nvPr/>
        </p:nvSpPr>
        <p:spPr>
          <a:xfrm>
            <a:off x="4055510" y="3101571"/>
            <a:ext cx="4080980" cy="851485"/>
          </a:xfrm>
          <a:prstGeom prst="rect">
            <a:avLst/>
          </a:prstGeom>
          <a:noFill/>
          <a:ln>
            <a:noFill/>
          </a:ln>
        </p:spPr>
        <p:txBody>
          <a:bodyPr spcFirstLastPara="1" wrap="square" lIns="35713" tIns="35713" rIns="35713" bIns="35713" anchor="ctr" anchorCtr="0">
            <a:noAutofit/>
          </a:bodyPr>
          <a:lstStyle/>
          <a:p>
            <a:pPr algn="just"/>
            <a:r>
              <a:rPr lang="ro-RO" sz="1400" dirty="0">
                <a:solidFill>
                  <a:schemeClr val="bg1"/>
                </a:solidFill>
                <a:latin typeface="Times New Roman" panose="02020603050405020304" pitchFamily="18" charset="0"/>
                <a:cs typeface="Times New Roman" panose="02020603050405020304" pitchFamily="18" charset="0"/>
              </a:rPr>
              <a:t>Obiectivul specific al proiectului vizează: Reducerea numărului de victime ale violentei domestice prin crearea și dezvoltarea unei rețele naționale inovative integrate de locuințe protejate (42) în scopul transferului la o viață independentă al victimelor violenței domestice și derularea unor campanii privind prevenirea și combaterea violenței domestice. Acest obiectiv va fi realizat, în principal, prin prisma activităților  2, 3, 4, 5 și va contribui la atingerea indicatorilor 4S42 și 4S47 din cadrul POCU.</a:t>
            </a:r>
          </a:p>
        </p:txBody>
      </p:sp>
      <p:sp>
        <p:nvSpPr>
          <p:cNvPr id="103" name="Google Shape;103;p11"/>
          <p:cNvSpPr/>
          <p:nvPr/>
        </p:nvSpPr>
        <p:spPr>
          <a:xfrm>
            <a:off x="2905859" y="619565"/>
            <a:ext cx="2662379" cy="1518892"/>
          </a:xfrm>
          <a:prstGeom prst="ellipse">
            <a:avLst/>
          </a:prstGeom>
          <a:gradFill>
            <a:gsLst>
              <a:gs pos="0">
                <a:srgbClr val="A94895"/>
              </a:gs>
              <a:gs pos="26944">
                <a:srgbClr val="AF5CA2"/>
              </a:gs>
              <a:gs pos="64094">
                <a:srgbClr val="654592"/>
              </a:gs>
              <a:gs pos="100000">
                <a:srgbClr val="4E2C62"/>
              </a:gs>
            </a:gsLst>
            <a:lin ang="13416608" scaled="0"/>
          </a:gradFill>
          <a:ln>
            <a:noFill/>
          </a:ln>
        </p:spPr>
        <p:txBody>
          <a:bodyPr spcFirstLastPara="1" wrap="square" lIns="35713" tIns="35713" rIns="35713" bIns="35713" anchor="ctr" anchorCtr="0">
            <a:noAutofit/>
          </a:bodyPr>
          <a:lstStyle/>
          <a:p>
            <a:pPr algn="ctr"/>
            <a:r>
              <a:rPr lang="ro-RO" sz="2000" b="1" dirty="0">
                <a:solidFill>
                  <a:schemeClr val="bg1"/>
                </a:solidFill>
                <a:latin typeface="Times New Roman" panose="02020603050405020304" pitchFamily="18" charset="0"/>
                <a:cs typeface="Times New Roman" panose="02020603050405020304" pitchFamily="18" charset="0"/>
              </a:rPr>
              <a:t>OBIECTIVUL SPECIFIC AL PROIECTULUI </a:t>
            </a:r>
            <a:endParaRPr lang="ro-RO"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89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06591E6-2520-8340-BDCC-94E575FE2E9E}"/>
              </a:ext>
            </a:extLst>
          </p:cNvPr>
          <p:cNvSpPr/>
          <p:nvPr/>
        </p:nvSpPr>
        <p:spPr>
          <a:xfrm>
            <a:off x="3136658" y="2434611"/>
            <a:ext cx="2196090" cy="2164673"/>
          </a:xfrm>
          <a:prstGeom prst="ellipse">
            <a:avLst/>
          </a:prstGeom>
          <a:solidFill>
            <a:schemeClr val="bg1"/>
          </a:solidFill>
          <a:ln>
            <a:noFill/>
          </a:ln>
          <a:effectLst>
            <a:outerShdw blurRad="406400" sx="111000" sy="11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3" name="Oval 2">
            <a:extLst>
              <a:ext uri="{FF2B5EF4-FFF2-40B4-BE49-F238E27FC236}">
                <a16:creationId xmlns:a16="http://schemas.microsoft.com/office/drawing/2014/main" id="{63DFAF5A-0195-AA41-B359-9B2B260D7C54}"/>
              </a:ext>
            </a:extLst>
          </p:cNvPr>
          <p:cNvSpPr/>
          <p:nvPr/>
        </p:nvSpPr>
        <p:spPr>
          <a:xfrm>
            <a:off x="83755" y="2752019"/>
            <a:ext cx="1877082" cy="1947423"/>
          </a:xfrm>
          <a:prstGeom prst="ellipse">
            <a:avLst/>
          </a:prstGeom>
          <a:solidFill>
            <a:schemeClr val="bg1"/>
          </a:solidFill>
          <a:ln>
            <a:noFill/>
          </a:ln>
          <a:effectLst>
            <a:outerShdw blurRad="406400" sx="111000" sy="11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cxnSp>
        <p:nvCxnSpPr>
          <p:cNvPr id="4" name="Straight Connector 3">
            <a:extLst>
              <a:ext uri="{FF2B5EF4-FFF2-40B4-BE49-F238E27FC236}">
                <a16:creationId xmlns:a16="http://schemas.microsoft.com/office/drawing/2014/main" id="{5A542E69-B7C1-B446-8D3A-C3D64433A0CD}"/>
              </a:ext>
            </a:extLst>
          </p:cNvPr>
          <p:cNvCxnSpPr>
            <a:cxnSpLocks/>
          </p:cNvCxnSpPr>
          <p:nvPr/>
        </p:nvCxnSpPr>
        <p:spPr>
          <a:xfrm>
            <a:off x="1932654" y="6015143"/>
            <a:ext cx="8508923" cy="0"/>
          </a:xfrm>
          <a:prstGeom prst="line">
            <a:avLst/>
          </a:prstGeom>
          <a:ln w="15875" cap="rnd">
            <a:gradFill flip="none" rotWithShape="1">
              <a:gsLst>
                <a:gs pos="0">
                  <a:schemeClr val="accent1">
                    <a:lumMod val="5000"/>
                    <a:lumOff val="95000"/>
                    <a:alpha val="0"/>
                  </a:schemeClr>
                </a:gs>
                <a:gs pos="42000">
                  <a:schemeClr val="accent1">
                    <a:lumMod val="45000"/>
                    <a:lumOff val="55000"/>
                  </a:schemeClr>
                </a:gs>
                <a:gs pos="61000">
                  <a:schemeClr val="accent1">
                    <a:lumMod val="45000"/>
                    <a:lumOff val="55000"/>
                  </a:schemeClr>
                </a:gs>
                <a:gs pos="99000">
                  <a:schemeClr val="bg1">
                    <a:alpha val="0"/>
                  </a:schemeClr>
                </a:gs>
              </a:gsLst>
              <a:lin ang="0" scaled="1"/>
              <a:tileRect/>
            </a:gradFill>
            <a:prstDash val="sysDot"/>
            <a:round/>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B4019C4-FAA7-5045-BF56-A00A15DC9940}"/>
              </a:ext>
            </a:extLst>
          </p:cNvPr>
          <p:cNvSpPr/>
          <p:nvPr/>
        </p:nvSpPr>
        <p:spPr>
          <a:xfrm>
            <a:off x="3115491" y="5916081"/>
            <a:ext cx="198120" cy="198120"/>
          </a:xfrm>
          <a:prstGeom prst="ellipse">
            <a:avLst/>
          </a:prstGeom>
          <a:noFill/>
          <a:ln>
            <a:solidFill>
              <a:srgbClr val="F84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6" name="Isosceles Triangle 3">
            <a:extLst>
              <a:ext uri="{FF2B5EF4-FFF2-40B4-BE49-F238E27FC236}">
                <a16:creationId xmlns:a16="http://schemas.microsoft.com/office/drawing/2014/main" id="{88C1B087-7CC9-E041-A44A-F092D8737C09}"/>
              </a:ext>
            </a:extLst>
          </p:cNvPr>
          <p:cNvSpPr/>
          <p:nvPr/>
        </p:nvSpPr>
        <p:spPr>
          <a:xfrm flipV="1">
            <a:off x="2402961" y="5261208"/>
            <a:ext cx="302896" cy="1000225"/>
          </a:xfrm>
          <a:prstGeom prst="triangle">
            <a:avLst/>
          </a:prstGeom>
          <a:solidFill>
            <a:srgbClr val="FC260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7" name="Oval 6">
            <a:extLst>
              <a:ext uri="{FF2B5EF4-FFF2-40B4-BE49-F238E27FC236}">
                <a16:creationId xmlns:a16="http://schemas.microsoft.com/office/drawing/2014/main" id="{C622DB60-2A32-CE45-9B65-828DE8EDBACB}"/>
              </a:ext>
            </a:extLst>
          </p:cNvPr>
          <p:cNvSpPr/>
          <p:nvPr/>
        </p:nvSpPr>
        <p:spPr>
          <a:xfrm>
            <a:off x="1869498" y="3689922"/>
            <a:ext cx="1392459" cy="1634870"/>
          </a:xfrm>
          <a:prstGeom prst="ellipse">
            <a:avLst/>
          </a:prstGeom>
          <a:solidFill>
            <a:srgbClr val="FC260A"/>
          </a:solidFill>
          <a:ln>
            <a:noFill/>
          </a:ln>
          <a:effectLst>
            <a:outerShdw blurRad="127000" dist="38100" dir="5400000" sx="111000" sy="11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o-RO" sz="1400" b="1" dirty="0">
                <a:latin typeface="Times New Roman" panose="02020603050405020304" pitchFamily="18" charset="0"/>
                <a:cs typeface="Times New Roman" panose="02020603050405020304" pitchFamily="18" charset="0"/>
              </a:rPr>
              <a:t>6636 - victime ale violenței domestice</a:t>
            </a:r>
            <a:endParaRPr lang="en-US" sz="1400" dirty="0">
              <a:solidFill>
                <a:prstClr val="white"/>
              </a:solidFill>
              <a:latin typeface="Times New Roman" panose="02020603050405020304" pitchFamily="18" charset="0"/>
              <a:ea typeface="PWDolphins Medium" panose="02000603000000000000"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95723F35-FDA7-4243-9328-87203A4CB79C}"/>
              </a:ext>
            </a:extLst>
          </p:cNvPr>
          <p:cNvSpPr txBox="1"/>
          <p:nvPr/>
        </p:nvSpPr>
        <p:spPr>
          <a:xfrm>
            <a:off x="2153810" y="3359230"/>
            <a:ext cx="1125078" cy="338554"/>
          </a:xfrm>
          <a:prstGeom prst="rect">
            <a:avLst/>
          </a:prstGeom>
          <a:noFill/>
        </p:spPr>
        <p:txBody>
          <a:bodyPr wrap="square" rtlCol="0">
            <a:spAutoFit/>
          </a:bodyPr>
          <a:lstStyle/>
          <a:p>
            <a:pPr algn="ctr">
              <a:defRPr/>
            </a:pPr>
            <a:endParaRPr lang="en-US" sz="1600" b="1" dirty="0">
              <a:solidFill>
                <a:srgbClr val="FC260A"/>
              </a:solidFill>
              <a:latin typeface="Avenir Book" panose="02000503020000020003" pitchFamily="2" charset="0"/>
            </a:endParaRPr>
          </a:p>
        </p:txBody>
      </p:sp>
      <p:sp>
        <p:nvSpPr>
          <p:cNvPr id="9" name="TextBox 8">
            <a:extLst>
              <a:ext uri="{FF2B5EF4-FFF2-40B4-BE49-F238E27FC236}">
                <a16:creationId xmlns:a16="http://schemas.microsoft.com/office/drawing/2014/main" id="{C9AA98F9-8E24-0247-B182-187958AF9072}"/>
              </a:ext>
            </a:extLst>
          </p:cNvPr>
          <p:cNvSpPr txBox="1"/>
          <p:nvPr/>
        </p:nvSpPr>
        <p:spPr>
          <a:xfrm>
            <a:off x="248629" y="3144550"/>
            <a:ext cx="1611736" cy="1200329"/>
          </a:xfrm>
          <a:prstGeom prst="rect">
            <a:avLst/>
          </a:prstGeom>
          <a:noFill/>
        </p:spPr>
        <p:txBody>
          <a:bodyPr wrap="square" rtlCol="0">
            <a:spAutoFit/>
          </a:bodyPr>
          <a:lstStyle/>
          <a:p>
            <a:pPr lvl="0" algn="just" fontAlgn="base"/>
            <a:r>
              <a:rPr lang="ro-RO" sz="1200" dirty="0">
                <a:latin typeface="Times New Roman" panose="02020603050405020304" pitchFamily="18" charset="0"/>
                <a:cs typeface="Times New Roman" panose="02020603050405020304" pitchFamily="18" charset="0"/>
              </a:rPr>
              <a:t>756 victime ale violenței domestice care vor beneficia de servicii sociale prin intermediul locuințelor protejate –  A2</a:t>
            </a:r>
          </a:p>
        </p:txBody>
      </p:sp>
      <p:sp>
        <p:nvSpPr>
          <p:cNvPr id="10" name="Oval 9">
            <a:extLst>
              <a:ext uri="{FF2B5EF4-FFF2-40B4-BE49-F238E27FC236}">
                <a16:creationId xmlns:a16="http://schemas.microsoft.com/office/drawing/2014/main" id="{F8B299C9-CD9D-3242-AF46-749911C7B7B2}"/>
              </a:ext>
            </a:extLst>
          </p:cNvPr>
          <p:cNvSpPr/>
          <p:nvPr/>
        </p:nvSpPr>
        <p:spPr>
          <a:xfrm>
            <a:off x="1409364" y="1304884"/>
            <a:ext cx="2000946" cy="1817498"/>
          </a:xfrm>
          <a:prstGeom prst="ellipse">
            <a:avLst/>
          </a:prstGeom>
          <a:solidFill>
            <a:schemeClr val="bg1"/>
          </a:solidFill>
          <a:ln>
            <a:noFill/>
          </a:ln>
          <a:effectLst>
            <a:outerShdw blurRad="406400" sx="111000" sy="11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11" name="Oval 10">
            <a:extLst>
              <a:ext uri="{FF2B5EF4-FFF2-40B4-BE49-F238E27FC236}">
                <a16:creationId xmlns:a16="http://schemas.microsoft.com/office/drawing/2014/main" id="{4DFE8257-5751-EC48-B5A3-4F27E84B2E5F}"/>
              </a:ext>
            </a:extLst>
          </p:cNvPr>
          <p:cNvSpPr/>
          <p:nvPr/>
        </p:nvSpPr>
        <p:spPr>
          <a:xfrm>
            <a:off x="4118000" y="5916081"/>
            <a:ext cx="198120" cy="198120"/>
          </a:xfrm>
          <a:prstGeom prst="ellipse">
            <a:avLst/>
          </a:prstGeom>
          <a:noFill/>
          <a:ln>
            <a:solidFill>
              <a:srgbClr val="FF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15" name="TextBox 14">
            <a:extLst>
              <a:ext uri="{FF2B5EF4-FFF2-40B4-BE49-F238E27FC236}">
                <a16:creationId xmlns:a16="http://schemas.microsoft.com/office/drawing/2014/main" id="{A1A4A660-5FBD-A34E-8C8A-43631A14F434}"/>
              </a:ext>
            </a:extLst>
          </p:cNvPr>
          <p:cNvSpPr txBox="1"/>
          <p:nvPr/>
        </p:nvSpPr>
        <p:spPr>
          <a:xfrm>
            <a:off x="1637666" y="1687341"/>
            <a:ext cx="1477826" cy="1015663"/>
          </a:xfrm>
          <a:prstGeom prst="rect">
            <a:avLst/>
          </a:prstGeom>
          <a:noFill/>
        </p:spPr>
        <p:txBody>
          <a:bodyPr wrap="square" rtlCol="0">
            <a:spAutoFit/>
          </a:bodyPr>
          <a:lstStyle/>
          <a:p>
            <a:pPr lvl="0" algn="just" fontAlgn="base"/>
            <a:r>
              <a:rPr lang="ro-RO" sz="1200" dirty="0">
                <a:latin typeface="Times New Roman" panose="02020603050405020304" pitchFamily="18" charset="0"/>
                <a:cs typeface="Times New Roman" panose="02020603050405020304" pitchFamily="18" charset="0"/>
              </a:rPr>
              <a:t>1680 de victime ale violenței domestice vor beneficia de servicii de grup de suport -  A3</a:t>
            </a:r>
          </a:p>
        </p:txBody>
      </p:sp>
      <p:sp>
        <p:nvSpPr>
          <p:cNvPr id="16" name="Oval 15">
            <a:extLst>
              <a:ext uri="{FF2B5EF4-FFF2-40B4-BE49-F238E27FC236}">
                <a16:creationId xmlns:a16="http://schemas.microsoft.com/office/drawing/2014/main" id="{32C330FC-37B1-814A-9328-4DAE8B75178C}"/>
              </a:ext>
            </a:extLst>
          </p:cNvPr>
          <p:cNvSpPr/>
          <p:nvPr/>
        </p:nvSpPr>
        <p:spPr>
          <a:xfrm>
            <a:off x="5566164" y="5916062"/>
            <a:ext cx="198120" cy="198120"/>
          </a:xfrm>
          <a:prstGeom prst="ellipse">
            <a:avLst/>
          </a:prstGeom>
          <a:noFill/>
          <a:ln>
            <a:solidFill>
              <a:srgbClr val="FED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19" name="TextBox 18">
            <a:extLst>
              <a:ext uri="{FF2B5EF4-FFF2-40B4-BE49-F238E27FC236}">
                <a16:creationId xmlns:a16="http://schemas.microsoft.com/office/drawing/2014/main" id="{0A801A29-F024-274A-8CC2-BDF1E570B407}"/>
              </a:ext>
            </a:extLst>
          </p:cNvPr>
          <p:cNvSpPr txBox="1"/>
          <p:nvPr/>
        </p:nvSpPr>
        <p:spPr>
          <a:xfrm>
            <a:off x="3410310" y="2671006"/>
            <a:ext cx="1598348" cy="1754326"/>
          </a:xfrm>
          <a:prstGeom prst="rect">
            <a:avLst/>
          </a:prstGeom>
          <a:noFill/>
        </p:spPr>
        <p:txBody>
          <a:bodyPr wrap="square" rtlCol="0">
            <a:spAutoFit/>
          </a:bodyPr>
          <a:lstStyle/>
          <a:p>
            <a:pPr lvl="0" algn="just" fontAlgn="base"/>
            <a:r>
              <a:rPr lang="ro-RO" sz="1200" dirty="0">
                <a:latin typeface="Times New Roman" panose="02020603050405020304" pitchFamily="18" charset="0"/>
                <a:cs typeface="Times New Roman" panose="02020603050405020304" pitchFamily="18" charset="0"/>
              </a:rPr>
              <a:t>4200 de victime ale violenței domestice  care vor primi servicii de sprijin  în vederea integrării </a:t>
            </a:r>
            <a:r>
              <a:rPr lang="ro-RO" sz="1200" dirty="0" err="1">
                <a:latin typeface="Times New Roman" panose="02020603050405020304" pitchFamily="18" charset="0"/>
                <a:cs typeface="Times New Roman" panose="02020603050405020304" pitchFamily="18" charset="0"/>
              </a:rPr>
              <a:t>socio</a:t>
            </a:r>
            <a:r>
              <a:rPr lang="ro-RO" sz="1200" dirty="0">
                <a:latin typeface="Times New Roman" panose="02020603050405020304" pitchFamily="18" charset="0"/>
                <a:cs typeface="Times New Roman" panose="02020603050405020304" pitchFamily="18" charset="0"/>
              </a:rPr>
              <a:t>-profesionale prin furnizarea de consiliere vocațională – A4</a:t>
            </a:r>
          </a:p>
        </p:txBody>
      </p:sp>
      <p:sp>
        <p:nvSpPr>
          <p:cNvPr id="21" name="Oval 20">
            <a:extLst>
              <a:ext uri="{FF2B5EF4-FFF2-40B4-BE49-F238E27FC236}">
                <a16:creationId xmlns:a16="http://schemas.microsoft.com/office/drawing/2014/main" id="{EC1F8D58-973A-0B4A-971C-DD5C37ECEC3D}"/>
              </a:ext>
            </a:extLst>
          </p:cNvPr>
          <p:cNvSpPr/>
          <p:nvPr/>
        </p:nvSpPr>
        <p:spPr>
          <a:xfrm>
            <a:off x="5488776" y="3568104"/>
            <a:ext cx="2079060" cy="1980751"/>
          </a:xfrm>
          <a:prstGeom prst="ellipse">
            <a:avLst/>
          </a:prstGeom>
          <a:solidFill>
            <a:schemeClr val="bg1"/>
          </a:solidFill>
          <a:ln>
            <a:noFill/>
          </a:ln>
          <a:effectLst>
            <a:outerShdw blurRad="406400" sx="111000" sy="11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22" name="Oval 21">
            <a:extLst>
              <a:ext uri="{FF2B5EF4-FFF2-40B4-BE49-F238E27FC236}">
                <a16:creationId xmlns:a16="http://schemas.microsoft.com/office/drawing/2014/main" id="{CB9BC34A-B11C-B348-AD02-1A31A640E90B}"/>
              </a:ext>
            </a:extLst>
          </p:cNvPr>
          <p:cNvSpPr/>
          <p:nvPr/>
        </p:nvSpPr>
        <p:spPr>
          <a:xfrm>
            <a:off x="6636204" y="5906556"/>
            <a:ext cx="198120" cy="198120"/>
          </a:xfrm>
          <a:prstGeom prst="ellipse">
            <a:avLst/>
          </a:prstGeom>
          <a:noFill/>
          <a:ln>
            <a:solidFill>
              <a:srgbClr val="9BA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26" name="TextBox 25">
            <a:extLst>
              <a:ext uri="{FF2B5EF4-FFF2-40B4-BE49-F238E27FC236}">
                <a16:creationId xmlns:a16="http://schemas.microsoft.com/office/drawing/2014/main" id="{2D7634B9-C39C-6F48-882A-5831FDE4B6C0}"/>
              </a:ext>
            </a:extLst>
          </p:cNvPr>
          <p:cNvSpPr txBox="1"/>
          <p:nvPr/>
        </p:nvSpPr>
        <p:spPr>
          <a:xfrm>
            <a:off x="5687755" y="3841992"/>
            <a:ext cx="1749480" cy="1569660"/>
          </a:xfrm>
          <a:prstGeom prst="rect">
            <a:avLst/>
          </a:prstGeom>
          <a:noFill/>
        </p:spPr>
        <p:txBody>
          <a:bodyPr wrap="square" rtlCol="0">
            <a:spAutoFit/>
          </a:bodyPr>
          <a:lstStyle/>
          <a:p>
            <a:pPr algn="just">
              <a:defRPr/>
            </a:pPr>
            <a:r>
              <a:rPr lang="ro-RO" sz="1200" dirty="0">
                <a:latin typeface="Times New Roman" panose="02020603050405020304" pitchFamily="18" charset="0"/>
                <a:cs typeface="Times New Roman" panose="02020603050405020304" pitchFamily="18" charset="0"/>
              </a:rPr>
              <a:t>42  responsabil servicii sociale care vor beneficia de formare profesională pentru  lucrul cu victimele violenței domestice beneficiare ale locuințelor protejate – A2</a:t>
            </a:r>
            <a:endParaRPr lang="en-US" sz="12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17952C39-D35C-0E45-A7BD-01605CB6A8DC}"/>
              </a:ext>
            </a:extLst>
          </p:cNvPr>
          <p:cNvSpPr/>
          <p:nvPr/>
        </p:nvSpPr>
        <p:spPr>
          <a:xfrm flipH="1">
            <a:off x="8762521" y="1380584"/>
            <a:ext cx="2005797" cy="1908261"/>
          </a:xfrm>
          <a:prstGeom prst="ellipse">
            <a:avLst/>
          </a:prstGeom>
          <a:solidFill>
            <a:schemeClr val="bg1"/>
          </a:solidFill>
          <a:ln>
            <a:noFill/>
          </a:ln>
          <a:effectLst>
            <a:outerShdw blurRad="406400" sx="111000" sy="11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28" name="Oval 27">
            <a:extLst>
              <a:ext uri="{FF2B5EF4-FFF2-40B4-BE49-F238E27FC236}">
                <a16:creationId xmlns:a16="http://schemas.microsoft.com/office/drawing/2014/main" id="{1DA6740E-600B-B94E-8F68-FC98357CE2D2}"/>
              </a:ext>
            </a:extLst>
          </p:cNvPr>
          <p:cNvSpPr/>
          <p:nvPr/>
        </p:nvSpPr>
        <p:spPr>
          <a:xfrm flipH="1">
            <a:off x="6339503" y="1405646"/>
            <a:ext cx="2079060" cy="2079060"/>
          </a:xfrm>
          <a:prstGeom prst="ellipse">
            <a:avLst/>
          </a:prstGeom>
          <a:solidFill>
            <a:schemeClr val="bg1"/>
          </a:solidFill>
          <a:ln>
            <a:noFill/>
          </a:ln>
          <a:effectLst>
            <a:outerShdw blurRad="406400" sx="111000" sy="11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dirty="0">
              <a:solidFill>
                <a:prstClr val="white"/>
              </a:solidFill>
              <a:latin typeface="Calibri" panose="020F0502020204030204"/>
            </a:endParaRPr>
          </a:p>
        </p:txBody>
      </p:sp>
      <p:sp>
        <p:nvSpPr>
          <p:cNvPr id="29" name="Oval 28">
            <a:extLst>
              <a:ext uri="{FF2B5EF4-FFF2-40B4-BE49-F238E27FC236}">
                <a16:creationId xmlns:a16="http://schemas.microsoft.com/office/drawing/2014/main" id="{B0C81843-178E-374F-98B5-7277C5B305CD}"/>
              </a:ext>
            </a:extLst>
          </p:cNvPr>
          <p:cNvSpPr/>
          <p:nvPr/>
        </p:nvSpPr>
        <p:spPr>
          <a:xfrm flipH="1">
            <a:off x="7849647" y="5907143"/>
            <a:ext cx="198120" cy="198120"/>
          </a:xfrm>
          <a:prstGeom prst="ellipse">
            <a:avLst/>
          </a:prstGeom>
          <a:noFill/>
          <a:ln>
            <a:solidFill>
              <a:srgbClr val="0588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33" name="TextBox 32">
            <a:extLst>
              <a:ext uri="{FF2B5EF4-FFF2-40B4-BE49-F238E27FC236}">
                <a16:creationId xmlns:a16="http://schemas.microsoft.com/office/drawing/2014/main" id="{F2CA1A0C-73D0-C240-B18A-81B7C8FAB460}"/>
              </a:ext>
            </a:extLst>
          </p:cNvPr>
          <p:cNvSpPr txBox="1"/>
          <p:nvPr/>
        </p:nvSpPr>
        <p:spPr>
          <a:xfrm flipH="1">
            <a:off x="6641190" y="1766646"/>
            <a:ext cx="1558224" cy="1384995"/>
          </a:xfrm>
          <a:prstGeom prst="rect">
            <a:avLst/>
          </a:prstGeom>
          <a:noFill/>
        </p:spPr>
        <p:txBody>
          <a:bodyPr wrap="square" rtlCol="0">
            <a:spAutoFit/>
          </a:bodyPr>
          <a:lstStyle/>
          <a:p>
            <a:pPr lvl="0" algn="just" fontAlgn="base"/>
            <a:r>
              <a:rPr lang="ro-RO" sz="1200" dirty="0">
                <a:latin typeface="Times New Roman" panose="02020603050405020304" pitchFamily="18" charset="0"/>
                <a:cs typeface="Times New Roman" panose="02020603050405020304" pitchFamily="18" charset="0"/>
              </a:rPr>
              <a:t>42 de specialiști  care vor face parte din rețeaua națională de 42 de grupuri de suport pentru victimele violenței domestice – A3 </a:t>
            </a:r>
          </a:p>
        </p:txBody>
      </p:sp>
      <p:sp>
        <p:nvSpPr>
          <p:cNvPr id="34" name="Oval 33">
            <a:extLst>
              <a:ext uri="{FF2B5EF4-FFF2-40B4-BE49-F238E27FC236}">
                <a16:creationId xmlns:a16="http://schemas.microsoft.com/office/drawing/2014/main" id="{2302AA17-5DC6-C24A-AAAE-3136805ABC71}"/>
              </a:ext>
            </a:extLst>
          </p:cNvPr>
          <p:cNvSpPr/>
          <p:nvPr/>
        </p:nvSpPr>
        <p:spPr>
          <a:xfrm flipH="1">
            <a:off x="9236209" y="5910925"/>
            <a:ext cx="198120" cy="198120"/>
          </a:xfrm>
          <a:prstGeom prst="ellipse">
            <a:avLst/>
          </a:prstGeom>
          <a:noFill/>
          <a:ln>
            <a:solidFill>
              <a:srgbClr val="CD3B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36" name="Isosceles Triangle 37">
            <a:extLst>
              <a:ext uri="{FF2B5EF4-FFF2-40B4-BE49-F238E27FC236}">
                <a16:creationId xmlns:a16="http://schemas.microsoft.com/office/drawing/2014/main" id="{C3B14028-ABCC-BF4B-BD74-31C05E34DCDF}"/>
              </a:ext>
            </a:extLst>
          </p:cNvPr>
          <p:cNvSpPr/>
          <p:nvPr/>
        </p:nvSpPr>
        <p:spPr>
          <a:xfrm flipH="1" flipV="1">
            <a:off x="8283873" y="5361650"/>
            <a:ext cx="362936" cy="1125145"/>
          </a:xfrm>
          <a:prstGeom prst="triangle">
            <a:avLst/>
          </a:prstGeom>
          <a:solidFill>
            <a:srgbClr val="CD3B9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37" name="TextBox 36">
            <a:extLst>
              <a:ext uri="{FF2B5EF4-FFF2-40B4-BE49-F238E27FC236}">
                <a16:creationId xmlns:a16="http://schemas.microsoft.com/office/drawing/2014/main" id="{4DC27ED2-D684-DD45-BA9F-F49A6584F263}"/>
              </a:ext>
            </a:extLst>
          </p:cNvPr>
          <p:cNvSpPr txBox="1"/>
          <p:nvPr/>
        </p:nvSpPr>
        <p:spPr>
          <a:xfrm flipH="1">
            <a:off x="9081035" y="1594053"/>
            <a:ext cx="1493118" cy="1569660"/>
          </a:xfrm>
          <a:prstGeom prst="rect">
            <a:avLst/>
          </a:prstGeom>
          <a:noFill/>
        </p:spPr>
        <p:txBody>
          <a:bodyPr wrap="square" rtlCol="0">
            <a:spAutoFit/>
          </a:bodyPr>
          <a:lstStyle/>
          <a:p>
            <a:pPr lvl="0" algn="just" fontAlgn="base"/>
            <a:r>
              <a:rPr lang="ro-RO" sz="1200" dirty="0">
                <a:latin typeface="Times New Roman" panose="02020603050405020304" pitchFamily="18" charset="0"/>
                <a:cs typeface="Times New Roman" panose="02020603050405020304" pitchFamily="18" charset="0"/>
              </a:rPr>
              <a:t>42 de specialiști care vor face parte din rețeaua națională de 42 de cabinete de consiliere vocațională  pentru victimele violenței domestice -  A4 </a:t>
            </a:r>
          </a:p>
        </p:txBody>
      </p:sp>
      <p:sp>
        <p:nvSpPr>
          <p:cNvPr id="38" name="Oval 37">
            <a:extLst>
              <a:ext uri="{FF2B5EF4-FFF2-40B4-BE49-F238E27FC236}">
                <a16:creationId xmlns:a16="http://schemas.microsoft.com/office/drawing/2014/main" id="{A2D08E37-9D4B-064B-8D4F-A9236DC1E03A}"/>
              </a:ext>
            </a:extLst>
          </p:cNvPr>
          <p:cNvSpPr/>
          <p:nvPr/>
        </p:nvSpPr>
        <p:spPr>
          <a:xfrm flipH="1">
            <a:off x="7668475" y="3551990"/>
            <a:ext cx="1583989" cy="1894582"/>
          </a:xfrm>
          <a:prstGeom prst="ellipse">
            <a:avLst/>
          </a:prstGeom>
          <a:solidFill>
            <a:srgbClr val="CD3B91"/>
          </a:solidFill>
          <a:ln>
            <a:noFill/>
          </a:ln>
          <a:effectLst>
            <a:outerShdw blurRad="127000" dist="38100" dir="5400000" sx="111000" sy="11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o-RO" sz="1400" b="1" dirty="0">
                <a:latin typeface="Times New Roman" panose="02020603050405020304" pitchFamily="18" charset="0"/>
                <a:cs typeface="Times New Roman" panose="02020603050405020304" pitchFamily="18" charset="0"/>
              </a:rPr>
              <a:t>366 specialiști - profesioniști în domeniul violenței domestice </a:t>
            </a:r>
            <a:endParaRPr lang="en-US" sz="1400" dirty="0">
              <a:solidFill>
                <a:prstClr val="white"/>
              </a:solidFill>
              <a:latin typeface="Times New Roman" panose="02020603050405020304" pitchFamily="18" charset="0"/>
              <a:ea typeface="PWDolphins Medium" panose="02000603000000000000" pitchFamily="2" charset="0"/>
              <a:cs typeface="Times New Roman" panose="02020603050405020304" pitchFamily="18" charset="0"/>
            </a:endParaRPr>
          </a:p>
        </p:txBody>
      </p:sp>
      <p:sp>
        <p:nvSpPr>
          <p:cNvPr id="39" name="Rectangle 38">
            <a:extLst>
              <a:ext uri="{FF2B5EF4-FFF2-40B4-BE49-F238E27FC236}">
                <a16:creationId xmlns:a16="http://schemas.microsoft.com/office/drawing/2014/main" id="{B3502EB9-7B80-40F8-9C49-625983966736}"/>
              </a:ext>
            </a:extLst>
          </p:cNvPr>
          <p:cNvSpPr/>
          <p:nvPr/>
        </p:nvSpPr>
        <p:spPr>
          <a:xfrm>
            <a:off x="2942234" y="433371"/>
            <a:ext cx="5704575" cy="772456"/>
          </a:xfrm>
          <a:prstGeom prst="rect">
            <a:avLst/>
          </a:prstGeom>
        </p:spPr>
        <p:txBody>
          <a:bodyPr wrap="none">
            <a:spAutoFit/>
          </a:bodyPr>
          <a:lstStyle/>
          <a:p>
            <a:pPr algn="just">
              <a:lnSpc>
                <a:spcPct val="115000"/>
              </a:lnSpc>
              <a:spcAft>
                <a:spcPts val="0"/>
              </a:spcAft>
              <a:tabLst>
                <a:tab pos="171450" algn="l"/>
                <a:tab pos="514350" algn="l"/>
              </a:tabLst>
            </a:pPr>
            <a:r>
              <a:rPr lang="ro-RO"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GRUPUL ȚINTĂ LA NIVELUL PROIECTULUI </a:t>
            </a:r>
          </a:p>
          <a:p>
            <a:pPr algn="ctr">
              <a:lnSpc>
                <a:spcPct val="115000"/>
              </a:lnSpc>
              <a:spcAft>
                <a:spcPts val="0"/>
              </a:spcAft>
              <a:tabLst>
                <a:tab pos="171450" algn="l"/>
                <a:tab pos="514350" algn="l"/>
              </a:tabLst>
            </a:pPr>
            <a:r>
              <a:rPr lang="ro-RO"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cuprinde</a:t>
            </a:r>
            <a:r>
              <a:rPr lang="ro-RO"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7002 persoane din care: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Oval 40">
            <a:extLst>
              <a:ext uri="{FF2B5EF4-FFF2-40B4-BE49-F238E27FC236}">
                <a16:creationId xmlns:a16="http://schemas.microsoft.com/office/drawing/2014/main" id="{F24ED235-D989-46AC-AA19-1BE5A07DB517}"/>
              </a:ext>
            </a:extLst>
          </p:cNvPr>
          <p:cNvSpPr/>
          <p:nvPr/>
        </p:nvSpPr>
        <p:spPr>
          <a:xfrm>
            <a:off x="9359413" y="3326884"/>
            <a:ext cx="2795039" cy="2434437"/>
          </a:xfrm>
          <a:prstGeom prst="ellipse">
            <a:avLst/>
          </a:prstGeom>
          <a:solidFill>
            <a:schemeClr val="bg1"/>
          </a:solidFill>
          <a:ln>
            <a:noFill/>
          </a:ln>
          <a:effectLst>
            <a:outerShdw blurRad="406400" sx="111000" sy="11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42" name="TextBox 41">
            <a:extLst>
              <a:ext uri="{FF2B5EF4-FFF2-40B4-BE49-F238E27FC236}">
                <a16:creationId xmlns:a16="http://schemas.microsoft.com/office/drawing/2014/main" id="{912A3A3B-FE48-4CD7-8EB4-FD43923A348D}"/>
              </a:ext>
            </a:extLst>
          </p:cNvPr>
          <p:cNvSpPr txBox="1"/>
          <p:nvPr/>
        </p:nvSpPr>
        <p:spPr>
          <a:xfrm>
            <a:off x="9703307" y="3699868"/>
            <a:ext cx="2107250" cy="1748093"/>
          </a:xfrm>
          <a:prstGeom prst="rect">
            <a:avLst/>
          </a:prstGeom>
          <a:noFill/>
        </p:spPr>
        <p:txBody>
          <a:bodyPr wrap="square" rtlCol="0">
            <a:spAutoFit/>
          </a:bodyPr>
          <a:lstStyle/>
          <a:p>
            <a:pPr lvl="0" algn="just" fontAlgn="base"/>
            <a:r>
              <a:rPr lang="ro-RO" sz="1200" dirty="0">
                <a:latin typeface="Times New Roman" panose="02020603050405020304" pitchFamily="18" charset="0"/>
                <a:cs typeface="Times New Roman" panose="02020603050405020304" pitchFamily="18" charset="0"/>
              </a:rPr>
              <a:t>240 de angajați din cadrul autorităților publice centrale și locale (profesioniști) care vor fi informați și conștientizați în legătură cu activitățile proiectului și cu măsurile de sprijin și noile prevederi legislative în domeniul violenței domestice – A5</a:t>
            </a:r>
          </a:p>
        </p:txBody>
      </p:sp>
      <p:sp>
        <p:nvSpPr>
          <p:cNvPr id="43" name="Rectangle 42">
            <a:extLst>
              <a:ext uri="{FF2B5EF4-FFF2-40B4-BE49-F238E27FC236}">
                <a16:creationId xmlns:a16="http://schemas.microsoft.com/office/drawing/2014/main" id="{CEA1F550-6A56-4EFD-A5D3-9CE23D00A4B6}"/>
              </a:ext>
            </a:extLst>
          </p:cNvPr>
          <p:cNvSpPr/>
          <p:nvPr/>
        </p:nvSpPr>
        <p:spPr>
          <a:xfrm>
            <a:off x="2773049" y="5535666"/>
            <a:ext cx="5586229" cy="1452514"/>
          </a:xfrm>
          <a:prstGeom prst="rect">
            <a:avLst/>
          </a:prstGeom>
        </p:spPr>
        <p:txBody>
          <a:bodyPr wrap="square">
            <a:spAutoFit/>
          </a:bodyPr>
          <a:lstStyle/>
          <a:p>
            <a:pPr algn="just">
              <a:lnSpc>
                <a:spcPct val="115000"/>
              </a:lnSpc>
              <a:spcAft>
                <a:spcPts val="0"/>
              </a:spcAft>
              <a:tabLst>
                <a:tab pos="57150" algn="l"/>
                <a:tab pos="114300" algn="l"/>
                <a:tab pos="171450" algn="l"/>
                <a:tab pos="342900" algn="l"/>
                <a:tab pos="514350" algn="l"/>
                <a:tab pos="4143375" algn="l"/>
              </a:tabLst>
            </a:pPr>
            <a:r>
              <a:rPr lang="ro-RO" sz="1200" b="1" dirty="0">
                <a:latin typeface="Times New Roman" panose="02020603050405020304" pitchFamily="18" charset="0"/>
                <a:ea typeface="Times New Roman" panose="02020603050405020304" pitchFamily="18" charset="0"/>
                <a:cs typeface="Times New Roman" panose="02020603050405020304" pitchFamily="18" charset="0"/>
              </a:rPr>
              <a:t>Din Grupul Țintă pot face parte doar persoane cu vârsta de peste 18 ani. </a:t>
            </a:r>
            <a:endParaRPr lang="ro-RO" sz="1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57150" algn="l"/>
                <a:tab pos="114300" algn="l"/>
                <a:tab pos="171450" algn="l"/>
                <a:tab pos="342900" algn="l"/>
                <a:tab pos="514350" algn="l"/>
                <a:tab pos="4143375" algn="l"/>
              </a:tabLst>
            </a:pPr>
            <a:r>
              <a:rPr lang="ro-RO" sz="1200" b="1" dirty="0">
                <a:latin typeface="Times New Roman" panose="02020603050405020304" pitchFamily="18" charset="0"/>
                <a:ea typeface="Times New Roman" panose="02020603050405020304" pitchFamily="18" charset="0"/>
                <a:cs typeface="Times New Roman" panose="02020603050405020304" pitchFamily="18" charset="0"/>
              </a:rPr>
              <a:t>Accesul copiilor  în cadrul locuinței protejate pe perioada de 36 luni de funcționare in cadrul proiectului se va realiza numai în măsura în care spațiul permite  cazarea acestora, iar, toate cheltuielile aferente găzduirii  lor vor fi suportate din bugetul aprobat  pentru măsurile de protecție a copilului abuzat sau neglijat.</a:t>
            </a:r>
            <a:endParaRPr lang="ro-RO" sz="1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57150" algn="l"/>
                <a:tab pos="114300" algn="l"/>
                <a:tab pos="171450" algn="l"/>
                <a:tab pos="342900" algn="l"/>
                <a:tab pos="514350" algn="l"/>
                <a:tab pos="4143375" algn="l"/>
              </a:tabLst>
            </a:pPr>
            <a:r>
              <a:rPr lang="ro-RO"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Picture 29">
            <a:extLst>
              <a:ext uri="{FF2B5EF4-FFF2-40B4-BE49-F238E27FC236}">
                <a16:creationId xmlns:a16="http://schemas.microsoft.com/office/drawing/2014/main" id="{A65C9057-9237-4D51-A035-DA442CA462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56723" y="105070"/>
            <a:ext cx="1797729" cy="1450943"/>
          </a:xfrm>
          <a:prstGeom prst="rect">
            <a:avLst/>
          </a:prstGeom>
          <a:noFill/>
        </p:spPr>
      </p:pic>
    </p:spTree>
    <p:extLst>
      <p:ext uri="{BB962C8B-B14F-4D97-AF65-F5344CB8AC3E}">
        <p14:creationId xmlns:p14="http://schemas.microsoft.com/office/powerpoint/2010/main" val="179288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2/3*#ppt_w"/>
                                          </p:val>
                                        </p:tav>
                                        <p:tav tm="100000">
                                          <p:val>
                                            <p:strVal val="#ppt_w"/>
                                          </p:val>
                                        </p:tav>
                                      </p:tavLst>
                                    </p:anim>
                                    <p:anim calcmode="lin" valueType="num">
                                      <p:cBhvr>
                                        <p:cTn id="13" dur="500" fill="hold"/>
                                        <p:tgtEl>
                                          <p:spTgt spid="5"/>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27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strVal val="2/3*#ppt_w"/>
                                          </p:val>
                                        </p:tav>
                                        <p:tav tm="100000">
                                          <p:val>
                                            <p:strVal val="#ppt_w"/>
                                          </p:val>
                                        </p:tav>
                                      </p:tavLst>
                                    </p:anim>
                                    <p:anim calcmode="lin" valueType="num">
                                      <p:cBhvr>
                                        <p:cTn id="39" dur="500" fill="hold"/>
                                        <p:tgtEl>
                                          <p:spTgt spid="11"/>
                                        </p:tgtEl>
                                        <p:attrNameLst>
                                          <p:attrName>ppt_h</p:attrName>
                                        </p:attrNameLst>
                                      </p:cBhvr>
                                      <p:tavLst>
                                        <p:tav tm="0">
                                          <p:val>
                                            <p:strVal val="2/3*#ppt_h"/>
                                          </p:val>
                                        </p:tav>
                                        <p:tav tm="100000">
                                          <p:val>
                                            <p:strVal val="#ppt_h"/>
                                          </p:val>
                                        </p:tav>
                                      </p:tavLst>
                                    </p:anim>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72"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strVal val="2/3*#ppt_w"/>
                                          </p:val>
                                        </p:tav>
                                        <p:tav tm="100000">
                                          <p:val>
                                            <p:strVal val="#ppt_w"/>
                                          </p:val>
                                        </p:tav>
                                      </p:tavLst>
                                    </p:anim>
                                    <p:anim calcmode="lin" valueType="num">
                                      <p:cBhvr>
                                        <p:cTn id="53" dur="500" fill="hold"/>
                                        <p:tgtEl>
                                          <p:spTgt spid="16"/>
                                        </p:tgtEl>
                                        <p:attrNameLst>
                                          <p:attrName>ppt_h</p:attrName>
                                        </p:attrNameLst>
                                      </p:cBhvr>
                                      <p:tavLst>
                                        <p:tav tm="0">
                                          <p:val>
                                            <p:strVal val="2/3*#ppt_h"/>
                                          </p:val>
                                        </p:tav>
                                        <p:tav tm="100000">
                                          <p:val>
                                            <p:strVal val="#ppt_h"/>
                                          </p:val>
                                        </p:tav>
                                      </p:tavLst>
                                    </p:anim>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down)">
                                      <p:cBhvr>
                                        <p:cTn id="57" dur="500"/>
                                        <p:tgtEl>
                                          <p:spTgt spid="2"/>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72"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strVal val="2/3*#ppt_w"/>
                                          </p:val>
                                        </p:tav>
                                        <p:tav tm="100000">
                                          <p:val>
                                            <p:strVal val="#ppt_w"/>
                                          </p:val>
                                        </p:tav>
                                      </p:tavLst>
                                    </p:anim>
                                    <p:anim calcmode="lin" valueType="num">
                                      <p:cBhvr>
                                        <p:cTn id="67" dur="500" fill="hold"/>
                                        <p:tgtEl>
                                          <p:spTgt spid="22"/>
                                        </p:tgtEl>
                                        <p:attrNameLst>
                                          <p:attrName>ppt_h</p:attrName>
                                        </p:attrNameLst>
                                      </p:cBhvr>
                                      <p:tavLst>
                                        <p:tav tm="0">
                                          <p:val>
                                            <p:strVal val="2/3*#ppt_h"/>
                                          </p:val>
                                        </p:tav>
                                        <p:tav tm="100000">
                                          <p:val>
                                            <p:strVal val="#ppt_h"/>
                                          </p:val>
                                        </p:tav>
                                      </p:tavLst>
                                    </p:anim>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00"/>
                                        <p:tgtEl>
                                          <p:spTgt spid="21"/>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23" presetClass="entr" presetSubtype="272"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ppt_w</p:attrName>
                                        </p:attrNameLst>
                                      </p:cBhvr>
                                      <p:tavLst>
                                        <p:tav tm="0">
                                          <p:val>
                                            <p:strVal val="2/3*#ppt_w"/>
                                          </p:val>
                                        </p:tav>
                                        <p:tav tm="100000">
                                          <p:val>
                                            <p:strVal val="#ppt_w"/>
                                          </p:val>
                                        </p:tav>
                                      </p:tavLst>
                                    </p:anim>
                                    <p:anim calcmode="lin" valueType="num">
                                      <p:cBhvr>
                                        <p:cTn id="81" dur="500" fill="hold"/>
                                        <p:tgtEl>
                                          <p:spTgt spid="29"/>
                                        </p:tgtEl>
                                        <p:attrNameLst>
                                          <p:attrName>ppt_h</p:attrName>
                                        </p:attrNameLst>
                                      </p:cBhvr>
                                      <p:tavLst>
                                        <p:tav tm="0">
                                          <p:val>
                                            <p:strVal val="2/3*#ppt_h"/>
                                          </p:val>
                                        </p:tav>
                                        <p:tav tm="100000">
                                          <p:val>
                                            <p:strVal val="#ppt_h"/>
                                          </p:val>
                                        </p:tav>
                                      </p:tavLst>
                                    </p:anim>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down)">
                                      <p:cBhvr>
                                        <p:cTn id="85" dur="500"/>
                                        <p:tgtEl>
                                          <p:spTgt spid="28"/>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23" presetClass="entr" presetSubtype="272" fill="hold" grpId="0" nodeType="click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p:cTn id="94" dur="500" fill="hold"/>
                                        <p:tgtEl>
                                          <p:spTgt spid="34"/>
                                        </p:tgtEl>
                                        <p:attrNameLst>
                                          <p:attrName>ppt_w</p:attrName>
                                        </p:attrNameLst>
                                      </p:cBhvr>
                                      <p:tavLst>
                                        <p:tav tm="0">
                                          <p:val>
                                            <p:strVal val="2/3*#ppt_w"/>
                                          </p:val>
                                        </p:tav>
                                        <p:tav tm="100000">
                                          <p:val>
                                            <p:strVal val="#ppt_w"/>
                                          </p:val>
                                        </p:tav>
                                      </p:tavLst>
                                    </p:anim>
                                    <p:anim calcmode="lin" valueType="num">
                                      <p:cBhvr>
                                        <p:cTn id="95" dur="500" fill="hold"/>
                                        <p:tgtEl>
                                          <p:spTgt spid="34"/>
                                        </p:tgtEl>
                                        <p:attrNameLst>
                                          <p:attrName>ppt_h</p:attrName>
                                        </p:attrNameLst>
                                      </p:cBhvr>
                                      <p:tavLst>
                                        <p:tav tm="0">
                                          <p:val>
                                            <p:strVal val="2/3*#ppt_h"/>
                                          </p:val>
                                        </p:tav>
                                        <p:tav tm="100000">
                                          <p:val>
                                            <p:strVal val="#ppt_h"/>
                                          </p:val>
                                        </p:tav>
                                      </p:tavLst>
                                    </p:anim>
                                  </p:childTnLst>
                                </p:cTn>
                              </p:par>
                            </p:childTnLst>
                          </p:cTn>
                        </p:par>
                        <p:par>
                          <p:cTn id="96" fill="hold">
                            <p:stCondLst>
                              <p:cond delay="500"/>
                            </p:stCondLst>
                            <p:childTnLst>
                              <p:par>
                                <p:cTn id="97" presetID="22" presetClass="entr" presetSubtype="4"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down)">
                                      <p:cBhvr>
                                        <p:cTn id="99" dur="500"/>
                                        <p:tgtEl>
                                          <p:spTgt spid="36"/>
                                        </p:tgtEl>
                                      </p:cBhvr>
                                    </p:animEffect>
                                  </p:childTnLst>
                                </p:cTn>
                              </p:par>
                            </p:childTnLst>
                          </p:cTn>
                        </p:par>
                        <p:par>
                          <p:cTn id="100" fill="hold">
                            <p:stCondLst>
                              <p:cond delay="1000"/>
                            </p:stCondLst>
                            <p:childTnLst>
                              <p:par>
                                <p:cTn id="101" presetID="22" presetClass="entr" presetSubtype="4" fill="hold" grpId="0"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wipe(down)">
                                      <p:cBhvr>
                                        <p:cTn id="103" dur="500"/>
                                        <p:tgtEl>
                                          <p:spTgt spid="38"/>
                                        </p:tgtEl>
                                      </p:cBhvr>
                                    </p:animEffect>
                                  </p:childTnLst>
                                </p:cTn>
                              </p:par>
                            </p:childTnLst>
                          </p:cTn>
                        </p:par>
                        <p:par>
                          <p:cTn id="104" fill="hold">
                            <p:stCondLst>
                              <p:cond delay="1500"/>
                            </p:stCondLst>
                            <p:childTnLst>
                              <p:par>
                                <p:cTn id="105" presetID="22" presetClass="entr" presetSubtype="4"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down)">
                                      <p:cBhvr>
                                        <p:cTn id="107" dur="500"/>
                                        <p:tgtEl>
                                          <p:spTgt spid="27"/>
                                        </p:tgtEl>
                                      </p:cBhvr>
                                    </p:animEffect>
                                  </p:childTnLst>
                                </p:cTn>
                              </p:par>
                            </p:childTnLst>
                          </p:cTn>
                        </p:par>
                        <p:par>
                          <p:cTn id="108" fill="hold">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par>
                          <p:cTn id="112" fill="hold">
                            <p:stCondLst>
                              <p:cond delay="2500"/>
                            </p:stCondLst>
                            <p:childTnLst>
                              <p:par>
                                <p:cTn id="113" presetID="22" presetClass="entr" presetSubtype="4"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ipe(down)">
                                      <p:cBhvr>
                                        <p:cTn id="115" dur="500"/>
                                        <p:tgtEl>
                                          <p:spTgt spid="41"/>
                                        </p:tgtEl>
                                      </p:cBhvr>
                                    </p:animEffect>
                                  </p:childTnLst>
                                </p:cTn>
                              </p:par>
                            </p:childTnLst>
                          </p:cTn>
                        </p:par>
                        <p:par>
                          <p:cTn id="116" fill="hold">
                            <p:stCondLst>
                              <p:cond delay="3000"/>
                            </p:stCondLst>
                            <p:childTnLst>
                              <p:par>
                                <p:cTn id="117" presetID="10" presetClass="entr" presetSubtype="0" fill="hold" grpId="0" nodeType="after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fade">
                                      <p:cBhvr>
                                        <p:cTn id="1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p:bldP spid="9" grpId="0"/>
      <p:bldP spid="10" grpId="0" animBg="1"/>
      <p:bldP spid="11" grpId="0" animBg="1"/>
      <p:bldP spid="15" grpId="0"/>
      <p:bldP spid="16" grpId="0" animBg="1"/>
      <p:bldP spid="19" grpId="0"/>
      <p:bldP spid="21" grpId="0" animBg="1"/>
      <p:bldP spid="22" grpId="0" animBg="1"/>
      <p:bldP spid="26" grpId="0"/>
      <p:bldP spid="27" grpId="0" animBg="1"/>
      <p:bldP spid="28" grpId="0" animBg="1"/>
      <p:bldP spid="29" grpId="0" animBg="1"/>
      <p:bldP spid="33" grpId="0"/>
      <p:bldP spid="34" grpId="0" animBg="1"/>
      <p:bldP spid="36" grpId="0" animBg="1"/>
      <p:bldP spid="37" grpId="0"/>
      <p:bldP spid="38" grpId="0" animBg="1"/>
      <p:bldP spid="41"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06591E6-2520-8340-BDCC-94E575FE2E9E}"/>
              </a:ext>
            </a:extLst>
          </p:cNvPr>
          <p:cNvSpPr/>
          <p:nvPr/>
        </p:nvSpPr>
        <p:spPr>
          <a:xfrm>
            <a:off x="6949600" y="2041672"/>
            <a:ext cx="1998214" cy="1868752"/>
          </a:xfrm>
          <a:prstGeom prst="ellipse">
            <a:avLst/>
          </a:prstGeom>
          <a:solidFill>
            <a:schemeClr val="bg1"/>
          </a:solidFill>
          <a:ln>
            <a:noFill/>
          </a:ln>
          <a:effectLst>
            <a:outerShdw blurRad="406400" sx="111000" sy="11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3" name="Oval 2">
            <a:extLst>
              <a:ext uri="{FF2B5EF4-FFF2-40B4-BE49-F238E27FC236}">
                <a16:creationId xmlns:a16="http://schemas.microsoft.com/office/drawing/2014/main" id="{63DFAF5A-0195-AA41-B359-9B2B260D7C54}"/>
              </a:ext>
            </a:extLst>
          </p:cNvPr>
          <p:cNvSpPr/>
          <p:nvPr/>
        </p:nvSpPr>
        <p:spPr>
          <a:xfrm>
            <a:off x="799841" y="3191988"/>
            <a:ext cx="2079060" cy="1980742"/>
          </a:xfrm>
          <a:prstGeom prst="ellipse">
            <a:avLst/>
          </a:prstGeom>
          <a:solidFill>
            <a:schemeClr val="bg1"/>
          </a:solidFill>
          <a:ln>
            <a:noFill/>
          </a:ln>
          <a:effectLst>
            <a:outerShdw blurRad="406400" sx="111000" sy="11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cxnSp>
        <p:nvCxnSpPr>
          <p:cNvPr id="4" name="Straight Connector 3">
            <a:extLst>
              <a:ext uri="{FF2B5EF4-FFF2-40B4-BE49-F238E27FC236}">
                <a16:creationId xmlns:a16="http://schemas.microsoft.com/office/drawing/2014/main" id="{5A542E69-B7C1-B446-8D3A-C3D64433A0CD}"/>
              </a:ext>
            </a:extLst>
          </p:cNvPr>
          <p:cNvCxnSpPr>
            <a:cxnSpLocks/>
          </p:cNvCxnSpPr>
          <p:nvPr/>
        </p:nvCxnSpPr>
        <p:spPr>
          <a:xfrm>
            <a:off x="1932654" y="6015143"/>
            <a:ext cx="8508923" cy="0"/>
          </a:xfrm>
          <a:prstGeom prst="line">
            <a:avLst/>
          </a:prstGeom>
          <a:ln w="15875" cap="rnd">
            <a:gradFill flip="none" rotWithShape="1">
              <a:gsLst>
                <a:gs pos="0">
                  <a:schemeClr val="accent1">
                    <a:lumMod val="5000"/>
                    <a:lumOff val="95000"/>
                    <a:alpha val="0"/>
                  </a:schemeClr>
                </a:gs>
                <a:gs pos="42000">
                  <a:schemeClr val="accent1">
                    <a:lumMod val="45000"/>
                    <a:lumOff val="55000"/>
                  </a:schemeClr>
                </a:gs>
                <a:gs pos="61000">
                  <a:schemeClr val="accent1">
                    <a:lumMod val="45000"/>
                    <a:lumOff val="55000"/>
                  </a:schemeClr>
                </a:gs>
                <a:gs pos="99000">
                  <a:schemeClr val="bg1">
                    <a:alpha val="0"/>
                  </a:schemeClr>
                </a:gs>
              </a:gsLst>
              <a:lin ang="0" scaled="1"/>
              <a:tileRect/>
            </a:gradFill>
            <a:prstDash val="sysDot"/>
            <a:round/>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B4019C4-FAA7-5045-BF56-A00A15DC9940}"/>
              </a:ext>
            </a:extLst>
          </p:cNvPr>
          <p:cNvSpPr/>
          <p:nvPr/>
        </p:nvSpPr>
        <p:spPr>
          <a:xfrm>
            <a:off x="3115491" y="5916081"/>
            <a:ext cx="198120" cy="198120"/>
          </a:xfrm>
          <a:prstGeom prst="ellipse">
            <a:avLst/>
          </a:prstGeom>
          <a:noFill/>
          <a:ln>
            <a:solidFill>
              <a:srgbClr val="F84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8" name="TextBox 7">
            <a:extLst>
              <a:ext uri="{FF2B5EF4-FFF2-40B4-BE49-F238E27FC236}">
                <a16:creationId xmlns:a16="http://schemas.microsoft.com/office/drawing/2014/main" id="{95723F35-FDA7-4243-9328-87203A4CB79C}"/>
              </a:ext>
            </a:extLst>
          </p:cNvPr>
          <p:cNvSpPr txBox="1"/>
          <p:nvPr/>
        </p:nvSpPr>
        <p:spPr>
          <a:xfrm>
            <a:off x="2153810" y="3359230"/>
            <a:ext cx="1125078" cy="338554"/>
          </a:xfrm>
          <a:prstGeom prst="rect">
            <a:avLst/>
          </a:prstGeom>
          <a:noFill/>
        </p:spPr>
        <p:txBody>
          <a:bodyPr wrap="square" rtlCol="0">
            <a:spAutoFit/>
          </a:bodyPr>
          <a:lstStyle/>
          <a:p>
            <a:pPr algn="ctr">
              <a:defRPr/>
            </a:pPr>
            <a:endParaRPr lang="en-US" sz="1600" b="1" dirty="0">
              <a:solidFill>
                <a:srgbClr val="FC260A"/>
              </a:solidFill>
              <a:latin typeface="Avenir Book" panose="02000503020000020003" pitchFamily="2" charset="0"/>
            </a:endParaRPr>
          </a:p>
        </p:txBody>
      </p:sp>
      <p:sp>
        <p:nvSpPr>
          <p:cNvPr id="9" name="TextBox 8">
            <a:extLst>
              <a:ext uri="{FF2B5EF4-FFF2-40B4-BE49-F238E27FC236}">
                <a16:creationId xmlns:a16="http://schemas.microsoft.com/office/drawing/2014/main" id="{C9AA98F9-8E24-0247-B182-187958AF9072}"/>
              </a:ext>
            </a:extLst>
          </p:cNvPr>
          <p:cNvSpPr txBox="1"/>
          <p:nvPr/>
        </p:nvSpPr>
        <p:spPr>
          <a:xfrm>
            <a:off x="1088426" y="3459655"/>
            <a:ext cx="1611736" cy="1569660"/>
          </a:xfrm>
          <a:prstGeom prst="rect">
            <a:avLst/>
          </a:prstGeom>
          <a:noFill/>
        </p:spPr>
        <p:txBody>
          <a:bodyPr wrap="square" rtlCol="0">
            <a:spAutoFit/>
          </a:bodyPr>
          <a:lstStyle/>
          <a:p>
            <a:pPr algn="just"/>
            <a:r>
              <a:rPr lang="ro-RO" sz="1200" dirty="0">
                <a:latin typeface="Times New Roman" panose="02020603050405020304" pitchFamily="18" charset="0"/>
                <a:cs typeface="Times New Roman" panose="02020603050405020304" pitchFamily="18" charset="0"/>
              </a:rPr>
              <a:t>I. 18 victime ale violenței domestice care vor beneficia de servicii sociale prin intermediul locuințelor protejate (6 beneficiari/an la nivel de Partener)</a:t>
            </a:r>
          </a:p>
        </p:txBody>
      </p:sp>
      <p:sp>
        <p:nvSpPr>
          <p:cNvPr id="10" name="Oval 9">
            <a:extLst>
              <a:ext uri="{FF2B5EF4-FFF2-40B4-BE49-F238E27FC236}">
                <a16:creationId xmlns:a16="http://schemas.microsoft.com/office/drawing/2014/main" id="{F8B299C9-CD9D-3242-AF46-749911C7B7B2}"/>
              </a:ext>
            </a:extLst>
          </p:cNvPr>
          <p:cNvSpPr/>
          <p:nvPr/>
        </p:nvSpPr>
        <p:spPr>
          <a:xfrm>
            <a:off x="2690478" y="1683237"/>
            <a:ext cx="2000946" cy="1868752"/>
          </a:xfrm>
          <a:prstGeom prst="ellipse">
            <a:avLst/>
          </a:prstGeom>
          <a:solidFill>
            <a:schemeClr val="bg1"/>
          </a:solidFill>
          <a:ln>
            <a:noFill/>
          </a:ln>
          <a:effectLst>
            <a:outerShdw blurRad="406400" sx="111000" sy="11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11" name="Oval 10">
            <a:extLst>
              <a:ext uri="{FF2B5EF4-FFF2-40B4-BE49-F238E27FC236}">
                <a16:creationId xmlns:a16="http://schemas.microsoft.com/office/drawing/2014/main" id="{4DFE8257-5751-EC48-B5A3-4F27E84B2E5F}"/>
              </a:ext>
            </a:extLst>
          </p:cNvPr>
          <p:cNvSpPr/>
          <p:nvPr/>
        </p:nvSpPr>
        <p:spPr>
          <a:xfrm>
            <a:off x="4118000" y="5916081"/>
            <a:ext cx="198120" cy="198120"/>
          </a:xfrm>
          <a:prstGeom prst="ellipse">
            <a:avLst/>
          </a:prstGeom>
          <a:noFill/>
          <a:ln>
            <a:solidFill>
              <a:srgbClr val="FF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15" name="TextBox 14">
            <a:extLst>
              <a:ext uri="{FF2B5EF4-FFF2-40B4-BE49-F238E27FC236}">
                <a16:creationId xmlns:a16="http://schemas.microsoft.com/office/drawing/2014/main" id="{A1A4A660-5FBD-A34E-8C8A-43631A14F434}"/>
              </a:ext>
            </a:extLst>
          </p:cNvPr>
          <p:cNvSpPr txBox="1"/>
          <p:nvPr/>
        </p:nvSpPr>
        <p:spPr>
          <a:xfrm>
            <a:off x="2852978" y="2109780"/>
            <a:ext cx="1675946" cy="1015663"/>
          </a:xfrm>
          <a:prstGeom prst="rect">
            <a:avLst/>
          </a:prstGeom>
          <a:noFill/>
        </p:spPr>
        <p:txBody>
          <a:bodyPr wrap="square" rtlCol="0">
            <a:spAutoFit/>
          </a:bodyPr>
          <a:lstStyle/>
          <a:p>
            <a:pPr lvl="0" algn="just" fontAlgn="base"/>
            <a:r>
              <a:rPr lang="ro-RO" sz="1200" dirty="0">
                <a:latin typeface="Times New Roman" panose="02020603050405020304" pitchFamily="18" charset="0"/>
                <a:cs typeface="Times New Roman" panose="02020603050405020304" pitchFamily="18" charset="0"/>
              </a:rPr>
              <a:t>II. 40 de victime ale violenței domestice vor beneficia de servicii de grup de suport (min. 14 beneficiari/an/Partener) </a:t>
            </a:r>
          </a:p>
        </p:txBody>
      </p:sp>
      <p:sp>
        <p:nvSpPr>
          <p:cNvPr id="16" name="Oval 15">
            <a:extLst>
              <a:ext uri="{FF2B5EF4-FFF2-40B4-BE49-F238E27FC236}">
                <a16:creationId xmlns:a16="http://schemas.microsoft.com/office/drawing/2014/main" id="{32C330FC-37B1-814A-9328-4DAE8B75178C}"/>
              </a:ext>
            </a:extLst>
          </p:cNvPr>
          <p:cNvSpPr/>
          <p:nvPr/>
        </p:nvSpPr>
        <p:spPr>
          <a:xfrm>
            <a:off x="5566164" y="5916062"/>
            <a:ext cx="198120" cy="198120"/>
          </a:xfrm>
          <a:prstGeom prst="ellipse">
            <a:avLst/>
          </a:prstGeom>
          <a:noFill/>
          <a:ln>
            <a:solidFill>
              <a:srgbClr val="FED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19" name="TextBox 18">
            <a:extLst>
              <a:ext uri="{FF2B5EF4-FFF2-40B4-BE49-F238E27FC236}">
                <a16:creationId xmlns:a16="http://schemas.microsoft.com/office/drawing/2014/main" id="{0A801A29-F024-274A-8CC2-BDF1E570B407}"/>
              </a:ext>
            </a:extLst>
          </p:cNvPr>
          <p:cNvSpPr txBox="1"/>
          <p:nvPr/>
        </p:nvSpPr>
        <p:spPr>
          <a:xfrm>
            <a:off x="7190812" y="2409640"/>
            <a:ext cx="1598348" cy="1015663"/>
          </a:xfrm>
          <a:prstGeom prst="rect">
            <a:avLst/>
          </a:prstGeom>
          <a:noFill/>
        </p:spPr>
        <p:txBody>
          <a:bodyPr wrap="square" rtlCol="0">
            <a:spAutoFit/>
          </a:bodyPr>
          <a:lstStyle/>
          <a:p>
            <a:pPr algn="just"/>
            <a:r>
              <a:rPr lang="ro-RO" sz="1200" dirty="0">
                <a:latin typeface="Times New Roman" panose="02020603050405020304" pitchFamily="18" charset="0"/>
                <a:cs typeface="Times New Roman" panose="02020603050405020304" pitchFamily="18" charset="0"/>
              </a:rPr>
              <a:t>IV. 1 responsabil servicii sociale;</a:t>
            </a:r>
          </a:p>
          <a:p>
            <a:pPr algn="just"/>
            <a:r>
              <a:rPr lang="ro-RO" sz="1200" dirty="0">
                <a:latin typeface="Times New Roman" panose="02020603050405020304" pitchFamily="18" charset="0"/>
                <a:cs typeface="Times New Roman" panose="02020603050405020304" pitchFamily="18" charset="0"/>
              </a:rPr>
              <a:t>1 psiholog grup de suport;</a:t>
            </a:r>
          </a:p>
          <a:p>
            <a:pPr algn="just"/>
            <a:r>
              <a:rPr lang="ro-RO" sz="1200" dirty="0">
                <a:latin typeface="Times New Roman" panose="02020603050405020304" pitchFamily="18" charset="0"/>
                <a:cs typeface="Times New Roman" panose="02020603050405020304" pitchFamily="18" charset="0"/>
              </a:rPr>
              <a:t>1 consilier vocațional</a:t>
            </a:r>
          </a:p>
        </p:txBody>
      </p:sp>
      <p:sp>
        <p:nvSpPr>
          <p:cNvPr id="21" name="Oval 20">
            <a:extLst>
              <a:ext uri="{FF2B5EF4-FFF2-40B4-BE49-F238E27FC236}">
                <a16:creationId xmlns:a16="http://schemas.microsoft.com/office/drawing/2014/main" id="{EC1F8D58-973A-0B4A-971C-DD5C37ECEC3D}"/>
              </a:ext>
            </a:extLst>
          </p:cNvPr>
          <p:cNvSpPr/>
          <p:nvPr/>
        </p:nvSpPr>
        <p:spPr>
          <a:xfrm>
            <a:off x="4653566" y="3145490"/>
            <a:ext cx="2441762" cy="2215723"/>
          </a:xfrm>
          <a:prstGeom prst="ellipse">
            <a:avLst/>
          </a:prstGeom>
          <a:solidFill>
            <a:schemeClr val="bg1"/>
          </a:solidFill>
          <a:ln>
            <a:noFill/>
          </a:ln>
          <a:effectLst>
            <a:outerShdw blurRad="406400" sx="111000" sy="11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22" name="Oval 21">
            <a:extLst>
              <a:ext uri="{FF2B5EF4-FFF2-40B4-BE49-F238E27FC236}">
                <a16:creationId xmlns:a16="http://schemas.microsoft.com/office/drawing/2014/main" id="{CB9BC34A-B11C-B348-AD02-1A31A640E90B}"/>
              </a:ext>
            </a:extLst>
          </p:cNvPr>
          <p:cNvSpPr/>
          <p:nvPr/>
        </p:nvSpPr>
        <p:spPr>
          <a:xfrm>
            <a:off x="6636204" y="5906556"/>
            <a:ext cx="198120" cy="198120"/>
          </a:xfrm>
          <a:prstGeom prst="ellipse">
            <a:avLst/>
          </a:prstGeom>
          <a:noFill/>
          <a:ln>
            <a:solidFill>
              <a:srgbClr val="9BA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26" name="TextBox 25">
            <a:extLst>
              <a:ext uri="{FF2B5EF4-FFF2-40B4-BE49-F238E27FC236}">
                <a16:creationId xmlns:a16="http://schemas.microsoft.com/office/drawing/2014/main" id="{2D7634B9-C39C-6F48-882A-5831FDE4B6C0}"/>
              </a:ext>
            </a:extLst>
          </p:cNvPr>
          <p:cNvSpPr txBox="1"/>
          <p:nvPr/>
        </p:nvSpPr>
        <p:spPr>
          <a:xfrm>
            <a:off x="4913971" y="3528507"/>
            <a:ext cx="1998213" cy="1569660"/>
          </a:xfrm>
          <a:prstGeom prst="rect">
            <a:avLst/>
          </a:prstGeom>
          <a:noFill/>
        </p:spPr>
        <p:txBody>
          <a:bodyPr wrap="square" rtlCol="0">
            <a:spAutoFit/>
          </a:bodyPr>
          <a:lstStyle/>
          <a:p>
            <a:pPr algn="just"/>
            <a:r>
              <a:rPr lang="ro-RO" sz="1200" dirty="0">
                <a:latin typeface="Times New Roman" panose="02020603050405020304" pitchFamily="18" charset="0"/>
                <a:cs typeface="Times New Roman" panose="02020603050405020304" pitchFamily="18" charset="0"/>
              </a:rPr>
              <a:t>III. 100 de victime ale violenței domestice  care vor primi servicii de sprijin  în vederea integrării </a:t>
            </a:r>
            <a:r>
              <a:rPr lang="ro-RO" sz="1200" dirty="0" err="1">
                <a:latin typeface="Times New Roman" panose="02020603050405020304" pitchFamily="18" charset="0"/>
                <a:cs typeface="Times New Roman" panose="02020603050405020304" pitchFamily="18" charset="0"/>
              </a:rPr>
              <a:t>socio</a:t>
            </a:r>
            <a:r>
              <a:rPr lang="ro-RO" sz="1200" dirty="0">
                <a:latin typeface="Times New Roman" panose="02020603050405020304" pitchFamily="18" charset="0"/>
                <a:cs typeface="Times New Roman" panose="02020603050405020304" pitchFamily="18" charset="0"/>
              </a:rPr>
              <a:t>-profesionale prin furnizarea de consiliere vocațională (min. 34 de beneficiari/la nivel de Partener/an) </a:t>
            </a:r>
          </a:p>
        </p:txBody>
      </p:sp>
      <p:sp>
        <p:nvSpPr>
          <p:cNvPr id="28" name="Oval 27">
            <a:extLst>
              <a:ext uri="{FF2B5EF4-FFF2-40B4-BE49-F238E27FC236}">
                <a16:creationId xmlns:a16="http://schemas.microsoft.com/office/drawing/2014/main" id="{1DA6740E-600B-B94E-8F68-FC98357CE2D2}"/>
              </a:ext>
            </a:extLst>
          </p:cNvPr>
          <p:cNvSpPr/>
          <p:nvPr/>
        </p:nvSpPr>
        <p:spPr>
          <a:xfrm flipH="1">
            <a:off x="9423761" y="1301546"/>
            <a:ext cx="2667511" cy="2586087"/>
          </a:xfrm>
          <a:prstGeom prst="ellipse">
            <a:avLst/>
          </a:prstGeom>
          <a:solidFill>
            <a:schemeClr val="bg1"/>
          </a:solidFill>
          <a:ln>
            <a:noFill/>
          </a:ln>
          <a:effectLst>
            <a:outerShdw blurRad="406400" sx="111000" sy="11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dirty="0">
              <a:solidFill>
                <a:prstClr val="white"/>
              </a:solidFill>
              <a:latin typeface="Calibri" panose="020F0502020204030204"/>
            </a:endParaRPr>
          </a:p>
        </p:txBody>
      </p:sp>
      <p:sp>
        <p:nvSpPr>
          <p:cNvPr id="29" name="Oval 28">
            <a:extLst>
              <a:ext uri="{FF2B5EF4-FFF2-40B4-BE49-F238E27FC236}">
                <a16:creationId xmlns:a16="http://schemas.microsoft.com/office/drawing/2014/main" id="{B0C81843-178E-374F-98B5-7277C5B305CD}"/>
              </a:ext>
            </a:extLst>
          </p:cNvPr>
          <p:cNvSpPr/>
          <p:nvPr/>
        </p:nvSpPr>
        <p:spPr>
          <a:xfrm flipH="1">
            <a:off x="7849647" y="5907143"/>
            <a:ext cx="198120" cy="198120"/>
          </a:xfrm>
          <a:prstGeom prst="ellipse">
            <a:avLst/>
          </a:prstGeom>
          <a:noFill/>
          <a:ln>
            <a:solidFill>
              <a:srgbClr val="0588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33" name="TextBox 32">
            <a:extLst>
              <a:ext uri="{FF2B5EF4-FFF2-40B4-BE49-F238E27FC236}">
                <a16:creationId xmlns:a16="http://schemas.microsoft.com/office/drawing/2014/main" id="{F2CA1A0C-73D0-C240-B18A-81B7C8FAB460}"/>
              </a:ext>
            </a:extLst>
          </p:cNvPr>
          <p:cNvSpPr txBox="1"/>
          <p:nvPr/>
        </p:nvSpPr>
        <p:spPr>
          <a:xfrm flipH="1">
            <a:off x="9760633" y="1683237"/>
            <a:ext cx="1993766" cy="1938992"/>
          </a:xfrm>
          <a:prstGeom prst="rect">
            <a:avLst/>
          </a:prstGeom>
          <a:noFill/>
        </p:spPr>
        <p:txBody>
          <a:bodyPr wrap="square" rtlCol="0">
            <a:spAutoFit/>
          </a:bodyPr>
          <a:lstStyle/>
          <a:p>
            <a:pPr algn="just"/>
            <a:r>
              <a:rPr lang="ro-RO" sz="1200" dirty="0">
                <a:latin typeface="Times New Roman" panose="02020603050405020304" pitchFamily="18" charset="0"/>
                <a:cs typeface="Times New Roman" panose="02020603050405020304" pitchFamily="18" charset="0"/>
              </a:rPr>
              <a:t>V. 6 angajați din cadrul autorităților publice centrale și locale (profesioniști) care vor fi informați și conștientizați în legătură cu activitățile proiectului și cu măsurile de sprijin și noile prevederi legislative în domeniul violenței domestice.</a:t>
            </a:r>
          </a:p>
        </p:txBody>
      </p:sp>
      <p:sp>
        <p:nvSpPr>
          <p:cNvPr id="34" name="Oval 33">
            <a:extLst>
              <a:ext uri="{FF2B5EF4-FFF2-40B4-BE49-F238E27FC236}">
                <a16:creationId xmlns:a16="http://schemas.microsoft.com/office/drawing/2014/main" id="{2302AA17-5DC6-C24A-AAAE-3136805ABC71}"/>
              </a:ext>
            </a:extLst>
          </p:cNvPr>
          <p:cNvSpPr/>
          <p:nvPr/>
        </p:nvSpPr>
        <p:spPr>
          <a:xfrm flipH="1">
            <a:off x="9236209" y="5910925"/>
            <a:ext cx="198120" cy="198120"/>
          </a:xfrm>
          <a:prstGeom prst="ellipse">
            <a:avLst/>
          </a:prstGeom>
          <a:noFill/>
          <a:ln>
            <a:solidFill>
              <a:srgbClr val="CD3B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22">
              <a:solidFill>
                <a:prstClr val="white"/>
              </a:solidFill>
              <a:latin typeface="Calibri" panose="020F0502020204030204"/>
            </a:endParaRPr>
          </a:p>
        </p:txBody>
      </p:sp>
      <p:sp>
        <p:nvSpPr>
          <p:cNvPr id="39" name="Rectangle 38">
            <a:extLst>
              <a:ext uri="{FF2B5EF4-FFF2-40B4-BE49-F238E27FC236}">
                <a16:creationId xmlns:a16="http://schemas.microsoft.com/office/drawing/2014/main" id="{B3502EB9-7B80-40F8-9C49-625983966736}"/>
              </a:ext>
            </a:extLst>
          </p:cNvPr>
          <p:cNvSpPr/>
          <p:nvPr/>
        </p:nvSpPr>
        <p:spPr>
          <a:xfrm>
            <a:off x="-13733" y="456464"/>
            <a:ext cx="11556049" cy="417871"/>
          </a:xfrm>
          <a:prstGeom prst="rect">
            <a:avLst/>
          </a:prstGeom>
        </p:spPr>
        <p:txBody>
          <a:bodyPr wrap="none">
            <a:spAutoFit/>
          </a:bodyPr>
          <a:lstStyle/>
          <a:p>
            <a:pPr algn="just">
              <a:lnSpc>
                <a:spcPct val="115000"/>
              </a:lnSpc>
              <a:spcAft>
                <a:spcPts val="0"/>
              </a:spcAft>
              <a:tabLst>
                <a:tab pos="171450" algn="l"/>
                <a:tab pos="514350" algn="l"/>
              </a:tabLst>
            </a:pPr>
            <a:r>
              <a:rPr lang="ro-RO"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GRUPUL ȚINTĂ LA NIVEL DE PARTENER- DIRECȚIA DE ASISTENȚĂ SOCIALĂ CRAIOVA </a:t>
            </a:r>
          </a:p>
        </p:txBody>
      </p:sp>
      <p:sp>
        <p:nvSpPr>
          <p:cNvPr id="25" name="Isosceles Triangle 24">
            <a:extLst>
              <a:ext uri="{FF2B5EF4-FFF2-40B4-BE49-F238E27FC236}">
                <a16:creationId xmlns:a16="http://schemas.microsoft.com/office/drawing/2014/main" id="{00A8B8E1-A846-4BA5-8D8B-E7275140BDE2}"/>
              </a:ext>
            </a:extLst>
          </p:cNvPr>
          <p:cNvSpPr/>
          <p:nvPr/>
        </p:nvSpPr>
        <p:spPr>
          <a:xfrm flipV="1">
            <a:off x="3418231" y="5005793"/>
            <a:ext cx="523191" cy="1608239"/>
          </a:xfrm>
          <a:prstGeom prst="triangle">
            <a:avLst/>
          </a:prstGeom>
          <a:solidFill>
            <a:srgbClr val="FF801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26">
              <a:solidFill>
                <a:prstClr val="white"/>
              </a:solidFill>
              <a:latin typeface="Calibri" panose="020F0502020204030204"/>
            </a:endParaRPr>
          </a:p>
        </p:txBody>
      </p:sp>
      <p:sp>
        <p:nvSpPr>
          <p:cNvPr id="27" name="Oval 26">
            <a:extLst>
              <a:ext uri="{FF2B5EF4-FFF2-40B4-BE49-F238E27FC236}">
                <a16:creationId xmlns:a16="http://schemas.microsoft.com/office/drawing/2014/main" id="{6B1669CA-B3EC-43F6-8C93-4E053B459446}"/>
              </a:ext>
            </a:extLst>
          </p:cNvPr>
          <p:cNvSpPr/>
          <p:nvPr/>
        </p:nvSpPr>
        <p:spPr>
          <a:xfrm>
            <a:off x="2960567" y="3659990"/>
            <a:ext cx="1509855" cy="1402182"/>
          </a:xfrm>
          <a:prstGeom prst="ellipse">
            <a:avLst/>
          </a:prstGeom>
          <a:solidFill>
            <a:srgbClr val="FF801F"/>
          </a:solidFill>
          <a:ln>
            <a:noFill/>
          </a:ln>
          <a:effectLst>
            <a:outerShdw blurRad="127000" dist="38100" dir="5400000" sx="111000" sy="11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320" dirty="0">
                <a:solidFill>
                  <a:prstClr val="white"/>
                </a:solidFill>
                <a:latin typeface="PWDolphins Medium" panose="02000603000000000000" pitchFamily="2" charset="0"/>
                <a:ea typeface="PWDolphins Medium" panose="02000603000000000000" pitchFamily="2" charset="0"/>
              </a:rPr>
              <a:t>B</a:t>
            </a:r>
          </a:p>
        </p:txBody>
      </p:sp>
      <p:pic>
        <p:nvPicPr>
          <p:cNvPr id="13" name="Picture 12">
            <a:extLst>
              <a:ext uri="{FF2B5EF4-FFF2-40B4-BE49-F238E27FC236}">
                <a16:creationId xmlns:a16="http://schemas.microsoft.com/office/drawing/2014/main" id="{992547BE-2E72-458E-B4BD-7AFF5597F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28502" y="3967856"/>
            <a:ext cx="1125077" cy="767865"/>
          </a:xfrm>
          <a:prstGeom prst="rect">
            <a:avLst/>
          </a:prstGeom>
        </p:spPr>
      </p:pic>
      <p:sp>
        <p:nvSpPr>
          <p:cNvPr id="31" name="Isosceles Triangle 23">
            <a:extLst>
              <a:ext uri="{FF2B5EF4-FFF2-40B4-BE49-F238E27FC236}">
                <a16:creationId xmlns:a16="http://schemas.microsoft.com/office/drawing/2014/main" id="{A9BEB1FB-BF92-49AF-B736-9D3DAB03CEBB}"/>
              </a:ext>
            </a:extLst>
          </p:cNvPr>
          <p:cNvSpPr/>
          <p:nvPr/>
        </p:nvSpPr>
        <p:spPr>
          <a:xfrm flipV="1">
            <a:off x="9102691" y="4538543"/>
            <a:ext cx="464603" cy="1938201"/>
          </a:xfrm>
          <a:prstGeom prst="triangle">
            <a:avLst/>
          </a:prstGeom>
          <a:solidFill>
            <a:srgbClr val="9BAE0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26">
              <a:solidFill>
                <a:prstClr val="white"/>
              </a:solidFill>
              <a:latin typeface="Calibri" panose="020F0502020204030204"/>
            </a:endParaRPr>
          </a:p>
        </p:txBody>
      </p:sp>
      <p:sp>
        <p:nvSpPr>
          <p:cNvPr id="32" name="Oval 31">
            <a:extLst>
              <a:ext uri="{FF2B5EF4-FFF2-40B4-BE49-F238E27FC236}">
                <a16:creationId xmlns:a16="http://schemas.microsoft.com/office/drawing/2014/main" id="{5AE5AC7B-3156-4478-85AF-5C96A3DDCD75}"/>
              </a:ext>
            </a:extLst>
          </p:cNvPr>
          <p:cNvSpPr/>
          <p:nvPr/>
        </p:nvSpPr>
        <p:spPr>
          <a:xfrm>
            <a:off x="8535819" y="3530897"/>
            <a:ext cx="1598348" cy="1408725"/>
          </a:xfrm>
          <a:prstGeom prst="ellipse">
            <a:avLst/>
          </a:prstGeom>
          <a:solidFill>
            <a:srgbClr val="9BAE05"/>
          </a:solidFill>
          <a:ln>
            <a:noFill/>
          </a:ln>
          <a:effectLst>
            <a:outerShdw blurRad="127000" dist="38100" dir="5400000" sx="111000" sy="11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320" dirty="0">
                <a:solidFill>
                  <a:prstClr val="white"/>
                </a:solidFill>
                <a:latin typeface="PWDolphins Medium" panose="02000603000000000000" pitchFamily="2" charset="0"/>
                <a:ea typeface="PWDolphins Medium" panose="02000603000000000000" pitchFamily="2" charset="0"/>
              </a:rPr>
              <a:t>D</a:t>
            </a:r>
          </a:p>
        </p:txBody>
      </p:sp>
      <p:pic>
        <p:nvPicPr>
          <p:cNvPr id="35" name="Picture 34">
            <a:extLst>
              <a:ext uri="{FF2B5EF4-FFF2-40B4-BE49-F238E27FC236}">
                <a16:creationId xmlns:a16="http://schemas.microsoft.com/office/drawing/2014/main" id="{ADF8AA61-258C-44E1-918A-F8D001B54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353" y="3826166"/>
            <a:ext cx="1227280" cy="818186"/>
          </a:xfrm>
          <a:prstGeom prst="rect">
            <a:avLst/>
          </a:prstGeom>
        </p:spPr>
      </p:pic>
      <p:sp>
        <p:nvSpPr>
          <p:cNvPr id="18" name="Rectangle 17">
            <a:extLst>
              <a:ext uri="{FF2B5EF4-FFF2-40B4-BE49-F238E27FC236}">
                <a16:creationId xmlns:a16="http://schemas.microsoft.com/office/drawing/2014/main" id="{8B6339F5-123F-434F-8946-F72FCD58BC70}"/>
              </a:ext>
            </a:extLst>
          </p:cNvPr>
          <p:cNvSpPr/>
          <p:nvPr/>
        </p:nvSpPr>
        <p:spPr>
          <a:xfrm>
            <a:off x="3847999" y="5640175"/>
            <a:ext cx="5348115" cy="923843"/>
          </a:xfrm>
          <a:prstGeom prst="rect">
            <a:avLst/>
          </a:prstGeom>
        </p:spPr>
        <p:txBody>
          <a:bodyPr wrap="square">
            <a:spAutoFit/>
          </a:bodyPr>
          <a:lstStyle/>
          <a:p>
            <a:pPr algn="just">
              <a:lnSpc>
                <a:spcPct val="115000"/>
              </a:lnSpc>
              <a:spcAft>
                <a:spcPts val="0"/>
              </a:spcAft>
              <a:tabLst>
                <a:tab pos="57150" algn="l"/>
                <a:tab pos="114300" algn="l"/>
                <a:tab pos="171450" algn="l"/>
                <a:tab pos="342900" algn="l"/>
                <a:tab pos="514350" algn="l"/>
                <a:tab pos="4143375" algn="l"/>
              </a:tabLst>
            </a:pPr>
            <a:r>
              <a:rPr lang="ro-RO" sz="1600" b="1" dirty="0">
                <a:latin typeface="Times New Roman" panose="02020603050405020304" pitchFamily="18" charset="0"/>
                <a:ea typeface="Times New Roman" panose="02020603050405020304" pitchFamily="18" charset="0"/>
                <a:cs typeface="Times New Roman" panose="02020603050405020304" pitchFamily="18" charset="0"/>
              </a:rPr>
              <a:t>Selectarea persoanelor care vor fi incluse în grupul țintă se va realiza cu prioritate pentru categoriile de mai sus, înscrise la punctele I, II și III.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05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2/3*#ppt_w"/>
                                          </p:val>
                                        </p:tav>
                                        <p:tav tm="100000">
                                          <p:val>
                                            <p:strVal val="#ppt_w"/>
                                          </p:val>
                                        </p:tav>
                                      </p:tavLst>
                                    </p:anim>
                                    <p:anim calcmode="lin" valueType="num">
                                      <p:cBhvr>
                                        <p:cTn id="13" dur="500" fill="hold"/>
                                        <p:tgtEl>
                                          <p:spTgt spid="5"/>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1000"/>
                            </p:stCondLst>
                            <p:childTnLst>
                              <p:par>
                                <p:cTn id="19" presetID="10" presetClass="entr" presetSubtype="0" fill="hold" grpId="0" nodeType="afterEffect" nodePh="1">
                                  <p:stCondLst>
                                    <p:cond delay="0"/>
                                  </p:stCondLst>
                                  <p:endCondLst>
                                    <p:cond evt="begin" delay="0">
                                      <p:tn val="19"/>
                                    </p:cond>
                                  </p:end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72"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strVal val="2/3*#ppt_w"/>
                                          </p:val>
                                        </p:tav>
                                        <p:tav tm="100000">
                                          <p:val>
                                            <p:strVal val="#ppt_w"/>
                                          </p:val>
                                        </p:tav>
                                      </p:tavLst>
                                    </p:anim>
                                    <p:anim calcmode="lin" valueType="num">
                                      <p:cBhvr>
                                        <p:cTn id="31" dur="500" fill="hold"/>
                                        <p:tgtEl>
                                          <p:spTgt spid="11"/>
                                        </p:tgtEl>
                                        <p:attrNameLst>
                                          <p:attrName>ppt_h</p:attrName>
                                        </p:attrNameLst>
                                      </p:cBhvr>
                                      <p:tavLst>
                                        <p:tav tm="0">
                                          <p:val>
                                            <p:strVal val="2/3*#ppt_h"/>
                                          </p:val>
                                        </p:tav>
                                        <p:tav tm="100000">
                                          <p:val>
                                            <p:strVal val="#ppt_h"/>
                                          </p:val>
                                        </p:tav>
                                      </p:tavLst>
                                    </p:anim>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72"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strVal val="2/3*#ppt_w"/>
                                          </p:val>
                                        </p:tav>
                                        <p:tav tm="100000">
                                          <p:val>
                                            <p:strVal val="#ppt_w"/>
                                          </p:val>
                                        </p:tav>
                                      </p:tavLst>
                                    </p:anim>
                                    <p:anim calcmode="lin" valueType="num">
                                      <p:cBhvr>
                                        <p:cTn id="45" dur="500" fill="hold"/>
                                        <p:tgtEl>
                                          <p:spTgt spid="16"/>
                                        </p:tgtEl>
                                        <p:attrNameLst>
                                          <p:attrName>ppt_h</p:attrName>
                                        </p:attrNameLst>
                                      </p:cBhvr>
                                      <p:tavLst>
                                        <p:tav tm="0">
                                          <p:val>
                                            <p:strVal val="2/3*#ppt_h"/>
                                          </p:val>
                                        </p:tav>
                                        <p:tav tm="100000">
                                          <p:val>
                                            <p:strVal val="#ppt_h"/>
                                          </p:val>
                                        </p:tav>
                                      </p:tavLst>
                                    </p:anim>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72"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strVal val="2/3*#ppt_w"/>
                                          </p:val>
                                        </p:tav>
                                        <p:tav tm="100000">
                                          <p:val>
                                            <p:strVal val="#ppt_w"/>
                                          </p:val>
                                        </p:tav>
                                      </p:tavLst>
                                    </p:anim>
                                    <p:anim calcmode="lin" valueType="num">
                                      <p:cBhvr>
                                        <p:cTn id="59" dur="500" fill="hold"/>
                                        <p:tgtEl>
                                          <p:spTgt spid="22"/>
                                        </p:tgtEl>
                                        <p:attrNameLst>
                                          <p:attrName>ppt_h</p:attrName>
                                        </p:attrNameLst>
                                      </p:cBhvr>
                                      <p:tavLst>
                                        <p:tav tm="0">
                                          <p:val>
                                            <p:strVal val="2/3*#ppt_h"/>
                                          </p:val>
                                        </p:tav>
                                        <p:tav tm="100000">
                                          <p:val>
                                            <p:strVal val="#ppt_h"/>
                                          </p:val>
                                        </p:tav>
                                      </p:tavLst>
                                    </p:anim>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272"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strVal val="2/3*#ppt_w"/>
                                          </p:val>
                                        </p:tav>
                                        <p:tav tm="100000">
                                          <p:val>
                                            <p:strVal val="#ppt_w"/>
                                          </p:val>
                                        </p:tav>
                                      </p:tavLst>
                                    </p:anim>
                                    <p:anim calcmode="lin" valueType="num">
                                      <p:cBhvr>
                                        <p:cTn id="73" dur="500" fill="hold"/>
                                        <p:tgtEl>
                                          <p:spTgt spid="29"/>
                                        </p:tgtEl>
                                        <p:attrNameLst>
                                          <p:attrName>ppt_h</p:attrName>
                                        </p:attrNameLst>
                                      </p:cBhvr>
                                      <p:tavLst>
                                        <p:tav tm="0">
                                          <p:val>
                                            <p:strVal val="2/3*#ppt_h"/>
                                          </p:val>
                                        </p:tav>
                                        <p:tav tm="100000">
                                          <p:val>
                                            <p:strVal val="#ppt_h"/>
                                          </p:val>
                                        </p:tav>
                                      </p:tavLst>
                                    </p:anim>
                                  </p:childTnLst>
                                </p:cTn>
                              </p:par>
                            </p:childTnLst>
                          </p:cTn>
                        </p:par>
                        <p:par>
                          <p:cTn id="74" fill="hold">
                            <p:stCondLst>
                              <p:cond delay="500"/>
                            </p:stCondLst>
                            <p:childTnLst>
                              <p:par>
                                <p:cTn id="75" presetID="22" presetClass="entr" presetSubtype="4"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down)">
                                      <p:cBhvr>
                                        <p:cTn id="77" dur="500"/>
                                        <p:tgtEl>
                                          <p:spTgt spid="28"/>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272"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strVal val="2/3*#ppt_w"/>
                                          </p:val>
                                        </p:tav>
                                        <p:tav tm="100000">
                                          <p:val>
                                            <p:strVal val="#ppt_w"/>
                                          </p:val>
                                        </p:tav>
                                      </p:tavLst>
                                    </p:anim>
                                    <p:anim calcmode="lin" valueType="num">
                                      <p:cBhvr>
                                        <p:cTn id="87" dur="500" fill="hold"/>
                                        <p:tgtEl>
                                          <p:spTgt spid="34"/>
                                        </p:tgtEl>
                                        <p:attrNameLst>
                                          <p:attrName>ppt_h</p:attrName>
                                        </p:attrNameLst>
                                      </p:cBhvr>
                                      <p:tavLst>
                                        <p:tav tm="0">
                                          <p:val>
                                            <p:strVal val="2/3*#ppt_h"/>
                                          </p:val>
                                        </p:tav>
                                        <p:tav tm="100000">
                                          <p:val>
                                            <p:strVal val="#ppt_h"/>
                                          </p:val>
                                        </p:tav>
                                      </p:tavLst>
                                    </p:anim>
                                  </p:childTnLst>
                                </p:cTn>
                              </p:par>
                            </p:childTnLst>
                          </p:cTn>
                        </p:par>
                        <p:par>
                          <p:cTn id="88" fill="hold">
                            <p:stCondLst>
                              <p:cond delay="500"/>
                            </p:stCondLst>
                            <p:childTnLst>
                              <p:par>
                                <p:cTn id="89" presetID="22" presetClass="entr" presetSubtype="4"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500"/>
                                        <p:tgtEl>
                                          <p:spTgt spid="25"/>
                                        </p:tgtEl>
                                      </p:cBhvr>
                                    </p:animEffect>
                                  </p:childTnLst>
                                </p:cTn>
                              </p:par>
                            </p:childTnLst>
                          </p:cTn>
                        </p:par>
                        <p:par>
                          <p:cTn id="92" fill="hold">
                            <p:stCondLst>
                              <p:cond delay="1000"/>
                            </p:stCondLst>
                            <p:childTnLst>
                              <p:par>
                                <p:cTn id="93" presetID="22" presetClass="entr" presetSubtype="4"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down)">
                                      <p:cBhvr>
                                        <p:cTn id="95" dur="500"/>
                                        <p:tgtEl>
                                          <p:spTgt spid="27"/>
                                        </p:tgtEl>
                                      </p:cBhvr>
                                    </p:animEffect>
                                  </p:childTnLst>
                                </p:cTn>
                              </p:par>
                            </p:childTnLst>
                          </p:cTn>
                        </p:par>
                        <p:par>
                          <p:cTn id="96" fill="hold">
                            <p:stCondLst>
                              <p:cond delay="1500"/>
                            </p:stCondLst>
                            <p:childTnLst>
                              <p:par>
                                <p:cTn id="97" presetID="22" presetClass="entr" presetSubtype="4"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down)">
                                      <p:cBhvr>
                                        <p:cTn id="99" dur="500"/>
                                        <p:tgtEl>
                                          <p:spTgt spid="31"/>
                                        </p:tgtEl>
                                      </p:cBhvr>
                                    </p:animEffect>
                                  </p:childTnLst>
                                </p:cTn>
                              </p:par>
                            </p:childTnLst>
                          </p:cTn>
                        </p:par>
                        <p:par>
                          <p:cTn id="100" fill="hold">
                            <p:stCondLst>
                              <p:cond delay="2000"/>
                            </p:stCondLst>
                            <p:childTnLst>
                              <p:par>
                                <p:cTn id="101" presetID="22" presetClass="entr" presetSubtype="4"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down)">
                                      <p:cBhvr>
                                        <p:cTn id="10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8" grpId="0"/>
      <p:bldP spid="9" grpId="0"/>
      <p:bldP spid="10" grpId="0" animBg="1"/>
      <p:bldP spid="11" grpId="0" animBg="1"/>
      <p:bldP spid="15" grpId="0"/>
      <p:bldP spid="16" grpId="0" animBg="1"/>
      <p:bldP spid="19" grpId="0"/>
      <p:bldP spid="21" grpId="0" animBg="1"/>
      <p:bldP spid="22" grpId="0" animBg="1"/>
      <p:bldP spid="26" grpId="0"/>
      <p:bldP spid="28" grpId="0" animBg="1"/>
      <p:bldP spid="29" grpId="0" animBg="1"/>
      <p:bldP spid="33" grpId="0"/>
      <p:bldP spid="34" grpId="0" animBg="1"/>
      <p:bldP spid="25" grpId="0" animBg="1"/>
      <p:bldP spid="27"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5FFD21F2-2679-4E7E-BF85-BAC01F25640E}"/>
              </a:ext>
            </a:extLst>
          </p:cNvPr>
          <p:cNvGraphicFramePr>
            <a:graphicFrameLocks noGrp="1"/>
          </p:cNvGraphicFramePr>
          <p:nvPr>
            <p:extLst>
              <p:ext uri="{D42A27DB-BD31-4B8C-83A1-F6EECF244321}">
                <p14:modId xmlns:p14="http://schemas.microsoft.com/office/powerpoint/2010/main" val="2142570600"/>
              </p:ext>
            </p:extLst>
          </p:nvPr>
        </p:nvGraphicFramePr>
        <p:xfrm>
          <a:off x="343678" y="1305728"/>
          <a:ext cx="11504644" cy="4084320"/>
        </p:xfrm>
        <a:graphic>
          <a:graphicData uri="http://schemas.openxmlformats.org/drawingml/2006/table">
            <a:tbl>
              <a:tblPr firstRow="1" bandRow="1">
                <a:tableStyleId>{5C22544A-7EE6-4342-B048-85BDC9FD1C3A}</a:tableStyleId>
              </a:tblPr>
              <a:tblGrid>
                <a:gridCol w="5702895">
                  <a:extLst>
                    <a:ext uri="{9D8B030D-6E8A-4147-A177-3AD203B41FA5}">
                      <a16:colId xmlns:a16="http://schemas.microsoft.com/office/drawing/2014/main" val="113464468"/>
                    </a:ext>
                  </a:extLst>
                </a:gridCol>
                <a:gridCol w="5801749">
                  <a:extLst>
                    <a:ext uri="{9D8B030D-6E8A-4147-A177-3AD203B41FA5}">
                      <a16:colId xmlns:a16="http://schemas.microsoft.com/office/drawing/2014/main" val="3555477518"/>
                    </a:ext>
                  </a:extLst>
                </a:gridCol>
              </a:tblGrid>
              <a:tr h="211251">
                <a:tc>
                  <a:txBody>
                    <a:bodyPr/>
                    <a:lstStyle/>
                    <a:p>
                      <a:r>
                        <a:rPr lang="fr-FR" sz="1800" b="1" kern="1200" dirty="0" err="1">
                          <a:solidFill>
                            <a:schemeClr val="tx1"/>
                          </a:solidFill>
                          <a:effectLst/>
                          <a:latin typeface="Times New Roman" panose="02020603050405020304" pitchFamily="18" charset="0"/>
                          <a:ea typeface="+mn-ea"/>
                          <a:cs typeface="Times New Roman" panose="02020603050405020304" pitchFamily="18" charset="0"/>
                        </a:rPr>
                        <a:t>Condi</a:t>
                      </a:r>
                      <a:r>
                        <a:rPr lang="ro-RO" sz="1800" b="1" kern="1200" dirty="0">
                          <a:solidFill>
                            <a:schemeClr val="tx1"/>
                          </a:solidFill>
                          <a:effectLst/>
                          <a:latin typeface="Times New Roman" panose="02020603050405020304" pitchFamily="18" charset="0"/>
                          <a:ea typeface="+mn-ea"/>
                          <a:cs typeface="Times New Roman" panose="02020603050405020304" pitchFamily="18" charset="0"/>
                        </a:rPr>
                        <a:t>ț</a:t>
                      </a:r>
                      <a:r>
                        <a:rPr lang="fr-FR" sz="1800" b="1" kern="1200" dirty="0">
                          <a:solidFill>
                            <a:schemeClr val="tx1"/>
                          </a:solidFill>
                          <a:effectLst/>
                          <a:latin typeface="Times New Roman" panose="02020603050405020304" pitchFamily="18" charset="0"/>
                          <a:ea typeface="+mn-ea"/>
                          <a:cs typeface="Times New Roman" panose="02020603050405020304" pitchFamily="18" charset="0"/>
                        </a:rPr>
                        <a:t>ii de </a:t>
                      </a:r>
                      <a:r>
                        <a:rPr lang="fr-FR" sz="1800" b="1" kern="1200" dirty="0" err="1">
                          <a:solidFill>
                            <a:schemeClr val="tx1"/>
                          </a:solidFill>
                          <a:effectLst/>
                          <a:latin typeface="Times New Roman" panose="02020603050405020304" pitchFamily="18" charset="0"/>
                          <a:ea typeface="+mn-ea"/>
                          <a:cs typeface="Times New Roman" panose="02020603050405020304" pitchFamily="18" charset="0"/>
                        </a:rPr>
                        <a:t>risc</a:t>
                      </a:r>
                      <a:r>
                        <a:rPr lang="fr-FR"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fr-FR" sz="1800" b="1" kern="1200" dirty="0" err="1">
                          <a:solidFill>
                            <a:schemeClr val="tx1"/>
                          </a:solidFill>
                          <a:effectLst/>
                          <a:latin typeface="Times New Roman" panose="02020603050405020304" pitchFamily="18" charset="0"/>
                          <a:ea typeface="+mn-ea"/>
                          <a:cs typeface="Times New Roman" panose="02020603050405020304" pitchFamily="18" charset="0"/>
                        </a:rPr>
                        <a:t>pentru</a:t>
                      </a:r>
                      <a:r>
                        <a:rPr lang="fr-FR"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fr-FR" sz="1800" b="1" kern="1200" dirty="0" err="1">
                          <a:solidFill>
                            <a:schemeClr val="tx1"/>
                          </a:solidFill>
                          <a:effectLst/>
                          <a:latin typeface="Times New Roman" panose="02020603050405020304" pitchFamily="18" charset="0"/>
                          <a:ea typeface="+mn-ea"/>
                          <a:cs typeface="Times New Roman" panose="02020603050405020304" pitchFamily="18" charset="0"/>
                        </a:rPr>
                        <a:t>victima</a:t>
                      </a:r>
                      <a:r>
                        <a:rPr lang="fr-FR"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fr-FR" sz="1800" b="1" kern="1200" dirty="0" err="1">
                          <a:solidFill>
                            <a:schemeClr val="tx1"/>
                          </a:solidFill>
                          <a:effectLst/>
                          <a:latin typeface="Times New Roman" panose="02020603050405020304" pitchFamily="18" charset="0"/>
                          <a:ea typeface="+mn-ea"/>
                          <a:cs typeface="Times New Roman" panose="02020603050405020304" pitchFamily="18" charset="0"/>
                        </a:rPr>
                        <a:t>violen</a:t>
                      </a:r>
                      <a:r>
                        <a:rPr lang="ro-RO" sz="1800" b="1" kern="1200" dirty="0">
                          <a:solidFill>
                            <a:schemeClr val="tx1"/>
                          </a:solidFill>
                          <a:effectLst/>
                          <a:latin typeface="Times New Roman" panose="02020603050405020304" pitchFamily="18" charset="0"/>
                          <a:ea typeface="+mn-ea"/>
                          <a:cs typeface="Times New Roman" panose="02020603050405020304" pitchFamily="18" charset="0"/>
                        </a:rPr>
                        <a:t>ț</a:t>
                      </a:r>
                      <a:r>
                        <a:rPr lang="fr-FR" sz="1800" b="1" kern="1200" dirty="0" err="1">
                          <a:solidFill>
                            <a:schemeClr val="tx1"/>
                          </a:solidFill>
                          <a:effectLst/>
                          <a:latin typeface="Times New Roman" panose="02020603050405020304" pitchFamily="18" charset="0"/>
                          <a:ea typeface="+mn-ea"/>
                          <a:cs typeface="Times New Roman" panose="02020603050405020304" pitchFamily="18" charset="0"/>
                        </a:rPr>
                        <a:t>ei</a:t>
                      </a:r>
                      <a:r>
                        <a:rPr lang="fr-FR"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fr-FR" sz="1800" b="1" kern="1200" dirty="0" err="1">
                          <a:solidFill>
                            <a:schemeClr val="tx1"/>
                          </a:solidFill>
                          <a:effectLst/>
                          <a:latin typeface="Times New Roman" panose="02020603050405020304" pitchFamily="18" charset="0"/>
                          <a:ea typeface="+mn-ea"/>
                          <a:cs typeface="Times New Roman" panose="02020603050405020304" pitchFamily="18" charset="0"/>
                        </a:rPr>
                        <a:t>domestice</a:t>
                      </a:r>
                      <a:endParaRPr lang="ro-RO"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fr-FR" sz="1600" b="1" kern="1200" dirty="0" err="1">
                          <a:solidFill>
                            <a:schemeClr val="tx1"/>
                          </a:solidFill>
                          <a:effectLst/>
                          <a:latin typeface="Times New Roman" panose="02020603050405020304" pitchFamily="18" charset="0"/>
                          <a:ea typeface="+mn-ea"/>
                          <a:cs typeface="Times New Roman" panose="02020603050405020304" pitchFamily="18" charset="0"/>
                        </a:rPr>
                        <a:t>Condi</a:t>
                      </a:r>
                      <a:r>
                        <a:rPr lang="ro-RO" sz="1600" b="1" kern="1200" dirty="0">
                          <a:solidFill>
                            <a:schemeClr val="tx1"/>
                          </a:solidFill>
                          <a:effectLst/>
                          <a:latin typeface="Times New Roman" panose="02020603050405020304" pitchFamily="18" charset="0"/>
                          <a:ea typeface="+mn-ea"/>
                          <a:cs typeface="Times New Roman" panose="02020603050405020304" pitchFamily="18" charset="0"/>
                        </a:rPr>
                        <a:t>ț</a:t>
                      </a:r>
                      <a:r>
                        <a:rPr lang="fr-FR" sz="1600" b="1" kern="1200" dirty="0">
                          <a:solidFill>
                            <a:schemeClr val="tx1"/>
                          </a:solidFill>
                          <a:effectLst/>
                          <a:latin typeface="Times New Roman" panose="02020603050405020304" pitchFamily="18" charset="0"/>
                          <a:ea typeface="+mn-ea"/>
                          <a:cs typeface="Times New Roman" panose="02020603050405020304" pitchFamily="18" charset="0"/>
                        </a:rPr>
                        <a:t>ii de </a:t>
                      </a:r>
                      <a:r>
                        <a:rPr lang="fr-FR" sz="1600" b="1" kern="1200" dirty="0" err="1">
                          <a:solidFill>
                            <a:schemeClr val="tx1"/>
                          </a:solidFill>
                          <a:effectLst/>
                          <a:latin typeface="Times New Roman" panose="02020603050405020304" pitchFamily="18" charset="0"/>
                          <a:ea typeface="+mn-ea"/>
                          <a:cs typeface="Times New Roman" panose="02020603050405020304" pitchFamily="18" charset="0"/>
                        </a:rPr>
                        <a:t>vulnerabilitate</a:t>
                      </a:r>
                      <a:r>
                        <a:rPr lang="fr-FR" sz="1600" b="1" kern="1200" dirty="0">
                          <a:solidFill>
                            <a:schemeClr val="tx1"/>
                          </a:solidFill>
                          <a:effectLst/>
                          <a:latin typeface="Times New Roman" panose="02020603050405020304" pitchFamily="18" charset="0"/>
                          <a:ea typeface="+mn-ea"/>
                          <a:cs typeface="Times New Roman" panose="02020603050405020304" pitchFamily="18" charset="0"/>
                        </a:rPr>
                        <a:t> </a:t>
                      </a:r>
                      <a:r>
                        <a:rPr lang="fr-FR" sz="1600" b="1" kern="1200" dirty="0" err="1">
                          <a:solidFill>
                            <a:schemeClr val="tx1"/>
                          </a:solidFill>
                          <a:effectLst/>
                          <a:latin typeface="Times New Roman" panose="02020603050405020304" pitchFamily="18" charset="0"/>
                          <a:ea typeface="+mn-ea"/>
                          <a:cs typeface="Times New Roman" panose="02020603050405020304" pitchFamily="18" charset="0"/>
                        </a:rPr>
                        <a:t>pentru</a:t>
                      </a:r>
                      <a:r>
                        <a:rPr lang="fr-FR" sz="1600" b="1" kern="1200" dirty="0">
                          <a:solidFill>
                            <a:schemeClr val="tx1"/>
                          </a:solidFill>
                          <a:effectLst/>
                          <a:latin typeface="Times New Roman" panose="02020603050405020304" pitchFamily="18" charset="0"/>
                          <a:ea typeface="+mn-ea"/>
                          <a:cs typeface="Times New Roman" panose="02020603050405020304" pitchFamily="18" charset="0"/>
                        </a:rPr>
                        <a:t> </a:t>
                      </a:r>
                      <a:r>
                        <a:rPr lang="fr-FR" sz="1600" b="1" kern="1200" dirty="0" err="1">
                          <a:solidFill>
                            <a:schemeClr val="tx1"/>
                          </a:solidFill>
                          <a:effectLst/>
                          <a:latin typeface="Times New Roman" panose="02020603050405020304" pitchFamily="18" charset="0"/>
                          <a:ea typeface="+mn-ea"/>
                          <a:cs typeface="Times New Roman" panose="02020603050405020304" pitchFamily="18" charset="0"/>
                        </a:rPr>
                        <a:t>victima</a:t>
                      </a:r>
                      <a:r>
                        <a:rPr lang="fr-FR" sz="1600" b="1" kern="1200" dirty="0">
                          <a:solidFill>
                            <a:schemeClr val="tx1"/>
                          </a:solidFill>
                          <a:effectLst/>
                          <a:latin typeface="Times New Roman" panose="02020603050405020304" pitchFamily="18" charset="0"/>
                          <a:ea typeface="+mn-ea"/>
                          <a:cs typeface="Times New Roman" panose="02020603050405020304" pitchFamily="18" charset="0"/>
                        </a:rPr>
                        <a:t> </a:t>
                      </a:r>
                      <a:r>
                        <a:rPr lang="fr-FR" sz="1600" b="1" kern="1200" dirty="0" err="1">
                          <a:solidFill>
                            <a:schemeClr val="tx1"/>
                          </a:solidFill>
                          <a:effectLst/>
                          <a:latin typeface="Times New Roman" panose="02020603050405020304" pitchFamily="18" charset="0"/>
                          <a:ea typeface="+mn-ea"/>
                          <a:cs typeface="Times New Roman" panose="02020603050405020304" pitchFamily="18" charset="0"/>
                        </a:rPr>
                        <a:t>violen</a:t>
                      </a:r>
                      <a:r>
                        <a:rPr lang="ro-RO" sz="1600" b="1" kern="1200" dirty="0">
                          <a:solidFill>
                            <a:schemeClr val="tx1"/>
                          </a:solidFill>
                          <a:effectLst/>
                          <a:latin typeface="Times New Roman" panose="02020603050405020304" pitchFamily="18" charset="0"/>
                          <a:ea typeface="+mn-ea"/>
                          <a:cs typeface="Times New Roman" panose="02020603050405020304" pitchFamily="18" charset="0"/>
                        </a:rPr>
                        <a:t>ț</a:t>
                      </a:r>
                      <a:r>
                        <a:rPr lang="fr-FR" sz="1600" b="1" kern="1200" dirty="0" err="1">
                          <a:solidFill>
                            <a:schemeClr val="tx1"/>
                          </a:solidFill>
                          <a:effectLst/>
                          <a:latin typeface="Times New Roman" panose="02020603050405020304" pitchFamily="18" charset="0"/>
                          <a:ea typeface="+mn-ea"/>
                          <a:cs typeface="Times New Roman" panose="02020603050405020304" pitchFamily="18" charset="0"/>
                        </a:rPr>
                        <a:t>ei</a:t>
                      </a:r>
                      <a:r>
                        <a:rPr lang="fr-FR" sz="1600" b="1" kern="1200" dirty="0">
                          <a:solidFill>
                            <a:schemeClr val="tx1"/>
                          </a:solidFill>
                          <a:effectLst/>
                          <a:latin typeface="Times New Roman" panose="02020603050405020304" pitchFamily="18" charset="0"/>
                          <a:ea typeface="+mn-ea"/>
                          <a:cs typeface="Times New Roman" panose="02020603050405020304" pitchFamily="18" charset="0"/>
                        </a:rPr>
                        <a:t> </a:t>
                      </a:r>
                      <a:r>
                        <a:rPr lang="fr-FR" sz="1600" b="1" kern="1200" dirty="0" err="1">
                          <a:solidFill>
                            <a:schemeClr val="tx1"/>
                          </a:solidFill>
                          <a:effectLst/>
                          <a:latin typeface="Times New Roman" panose="02020603050405020304" pitchFamily="18" charset="0"/>
                          <a:ea typeface="+mn-ea"/>
                          <a:cs typeface="Times New Roman" panose="02020603050405020304" pitchFamily="18" charset="0"/>
                        </a:rPr>
                        <a:t>domestice</a:t>
                      </a:r>
                      <a:r>
                        <a:rPr lang="fr-FR" sz="1600" b="1" kern="1200" dirty="0">
                          <a:solidFill>
                            <a:schemeClr val="tx1"/>
                          </a:solidFill>
                          <a:effectLst/>
                          <a:latin typeface="Times New Roman" panose="02020603050405020304" pitchFamily="18" charset="0"/>
                          <a:ea typeface="+mn-ea"/>
                          <a:cs typeface="Times New Roman" panose="02020603050405020304" pitchFamily="18" charset="0"/>
                        </a:rPr>
                        <a:t> </a:t>
                      </a:r>
                      <a:endParaRPr lang="ro-RO" sz="1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23778468"/>
                  </a:ext>
                </a:extLst>
              </a:tr>
              <a:tr h="1494086">
                <a:tc>
                  <a:txBody>
                    <a:bodyPr/>
                    <a:lstStyle/>
                    <a:p>
                      <a:pPr marL="285750" lvl="0" indent="-285750" algn="just">
                        <a:buFont typeface="Wingdings" panose="05000000000000000000" pitchFamily="2" charset="2"/>
                        <a:buChar char="Ø"/>
                      </a:pPr>
                      <a:r>
                        <a:rPr lang="fr-FR" sz="1400" kern="1200" dirty="0">
                          <a:solidFill>
                            <a:schemeClr val="dk1"/>
                          </a:solidFill>
                          <a:effectLst/>
                          <a:latin typeface="Times New Roman" panose="02020603050405020304" pitchFamily="18" charset="0"/>
                          <a:ea typeface="+mn-ea"/>
                          <a:cs typeface="Times New Roman" panose="02020603050405020304" pitchFamily="18" charset="0"/>
                        </a:rPr>
                        <a:t>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fost</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î</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n mod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repetat</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afectat</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fapte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violen</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domestic</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ale c</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ror</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efecte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nu au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fost</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eliminate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gn="just">
                        <a:buFont typeface="Wingdings" panose="05000000000000000000" pitchFamily="2" charset="2"/>
                        <a:buChar char="Ø"/>
                      </a:pPr>
                      <a:r>
                        <a:rPr lang="fr-FR" sz="1400" kern="1200" dirty="0">
                          <a:solidFill>
                            <a:schemeClr val="dk1"/>
                          </a:solidFill>
                          <a:effectLst/>
                          <a:latin typeface="Times New Roman" panose="02020603050405020304" pitchFamily="18" charset="0"/>
                          <a:ea typeface="+mn-ea"/>
                          <a:cs typeface="Times New Roman" panose="02020603050405020304" pitchFamily="18" charset="0"/>
                        </a:rPr>
                        <a:t>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beneficiat</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î</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n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ultimii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5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ani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cel</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pu</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in o m</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sura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protec</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ie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ordin</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protec</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ie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provizoriu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ordin</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protec</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ie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gn="just">
                        <a:buFont typeface="Wingdings" panose="05000000000000000000" pitchFamily="2" charset="2"/>
                        <a:buChar char="Ø"/>
                      </a:pPr>
                      <a:r>
                        <a:rPr lang="fr-FR" sz="1400" kern="1200" dirty="0">
                          <a:solidFill>
                            <a:schemeClr val="dk1"/>
                          </a:solidFill>
                          <a:effectLst/>
                          <a:latin typeface="Times New Roman" panose="02020603050405020304" pitchFamily="18" charset="0"/>
                          <a:ea typeface="+mn-ea"/>
                          <a:cs typeface="Times New Roman" panose="02020603050405020304" pitchFamily="18" charset="0"/>
                        </a:rPr>
                        <a:t>Se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afl</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s-a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aflat</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î</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n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ultimii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5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ani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î</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n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eviden</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ele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unuia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mai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multor</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servicii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publice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asisten</a:t>
                      </a:r>
                      <a:r>
                        <a:rPr lang="ro-RO" sz="1400" kern="1200" dirty="0" err="1">
                          <a:solidFill>
                            <a:schemeClr val="dk1"/>
                          </a:solidFill>
                          <a:effectLst/>
                          <a:latin typeface="Times New Roman" panose="02020603050405020304" pitchFamily="18" charset="0"/>
                          <a:ea typeface="+mn-ea"/>
                          <a:cs typeface="Times New Roman" panose="02020603050405020304" pitchFamily="18" charset="0"/>
                        </a:rPr>
                        <a:t>ță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social</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uneia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mai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multor</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organiza</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ii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neguvernamentale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 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beneficiat</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din</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partea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acestora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acordarea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unor</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servicii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/m</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suri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sprijin</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gn="just">
                        <a:buFont typeface="Wingdings" panose="05000000000000000000" pitchFamily="2" charset="2"/>
                        <a:buChar char="Ø"/>
                      </a:pPr>
                      <a:r>
                        <a:rPr lang="fr-FR" sz="1400" kern="1200" dirty="0">
                          <a:solidFill>
                            <a:schemeClr val="dk1"/>
                          </a:solidFill>
                          <a:effectLst/>
                          <a:latin typeface="Times New Roman" panose="02020603050405020304" pitchFamily="18" charset="0"/>
                          <a:ea typeface="+mn-ea"/>
                          <a:cs typeface="Times New Roman" panose="02020603050405020304" pitchFamily="18" charset="0"/>
                        </a:rPr>
                        <a:t>I s-a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eliberat</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î</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n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ultimii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5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ani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cel</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pu</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in un certificat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medico-legal</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certificat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medical</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care s</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ateste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v</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t</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marile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provenite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din</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situa</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iile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violen</a:t>
                      </a:r>
                      <a:r>
                        <a:rPr lang="ro-RO" sz="1400" kern="1200" dirty="0" err="1">
                          <a:solidFill>
                            <a:schemeClr val="dk1"/>
                          </a:solidFill>
                          <a:effectLst/>
                          <a:latin typeface="Times New Roman" panose="02020603050405020304" pitchFamily="18" charset="0"/>
                          <a:ea typeface="+mn-ea"/>
                          <a:cs typeface="Times New Roman" panose="02020603050405020304" pitchFamily="18" charset="0"/>
                        </a:rPr>
                        <a:t>ță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domestic</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dup</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ca,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orice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alte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documente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doveditoare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emise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c</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tre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unit</a:t>
                      </a:r>
                      <a:r>
                        <a:rPr lang="ro-RO" sz="1400" kern="1200" dirty="0" err="1">
                          <a:solidFill>
                            <a:schemeClr val="dk1"/>
                          </a:solidFill>
                          <a:effectLst/>
                          <a:latin typeface="Times New Roman" panose="02020603050405020304" pitchFamily="18" charset="0"/>
                          <a:ea typeface="+mn-ea"/>
                          <a:cs typeface="Times New Roman" panose="02020603050405020304" pitchFamily="18" charset="0"/>
                        </a:rPr>
                        <a:t>ăț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ile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sanitare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gn="just">
                        <a:buFont typeface="Wingdings" panose="05000000000000000000" pitchFamily="2" charset="2"/>
                        <a:buChar char="Ø"/>
                      </a:pP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Victima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face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dovada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î</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nregistr</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rii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unei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cereri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divor</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emiterii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c</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tre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instan</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ele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judec</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tore</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ti 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unei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hot</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r</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â</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ri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definitive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î</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ntr</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-un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proces</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divor</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unui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certificat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divor</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marL="285750" lvl="0" indent="-285750" algn="just">
                        <a:buFont typeface="Wingdings" panose="05000000000000000000" pitchFamily="2" charset="2"/>
                        <a:buChar char="Ø"/>
                      </a:pPr>
                      <a:r>
                        <a:rPr lang="fr-FR" sz="1400" kern="1200" dirty="0">
                          <a:solidFill>
                            <a:schemeClr val="dk1"/>
                          </a:solidFill>
                          <a:effectLst/>
                          <a:latin typeface="Times New Roman" panose="02020603050405020304" pitchFamily="18" charset="0"/>
                          <a:ea typeface="+mn-ea"/>
                          <a:cs typeface="Times New Roman" panose="02020603050405020304" pitchFamily="18" charset="0"/>
                        </a:rPr>
                        <a:t>Se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afl</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î</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n situa</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ia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dependen</a:t>
                      </a:r>
                      <a:r>
                        <a:rPr lang="ro-RO" sz="1400" kern="1200" dirty="0" err="1">
                          <a:solidFill>
                            <a:schemeClr val="dk1"/>
                          </a:solidFill>
                          <a:effectLst/>
                          <a:latin typeface="Times New Roman" panose="02020603050405020304" pitchFamily="18" charset="0"/>
                          <a:ea typeface="+mn-ea"/>
                          <a:cs typeface="Times New Roman" panose="02020603050405020304" pitchFamily="18" charset="0"/>
                        </a:rPr>
                        <a:t>ță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economic</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fa</a:t>
                      </a:r>
                      <a:r>
                        <a:rPr lang="ro-RO" sz="1400" kern="1200" dirty="0" err="1">
                          <a:solidFill>
                            <a:schemeClr val="dk1"/>
                          </a:solidFill>
                          <a:effectLst/>
                          <a:latin typeface="Times New Roman" panose="02020603050405020304" pitchFamily="18" charset="0"/>
                          <a:ea typeface="+mn-ea"/>
                          <a:cs typeface="Times New Roman" panose="02020603050405020304" pitchFamily="18" charset="0"/>
                        </a:rPr>
                        <a:t>ță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agresor</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nu are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venituri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proprii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acestea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sunt</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insuficiente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gn="just">
                        <a:buFont typeface="Wingdings" panose="05000000000000000000" pitchFamily="2" charset="2"/>
                        <a:buChar char="Ø"/>
                      </a:pPr>
                      <a:r>
                        <a:rPr lang="fr-FR" sz="1400" kern="1200" dirty="0">
                          <a:solidFill>
                            <a:schemeClr val="dk1"/>
                          </a:solidFill>
                          <a:effectLst/>
                          <a:latin typeface="Times New Roman" panose="02020603050405020304" pitchFamily="18" charset="0"/>
                          <a:ea typeface="+mn-ea"/>
                          <a:cs typeface="Times New Roman" panose="02020603050405020304" pitchFamily="18" charset="0"/>
                        </a:rPr>
                        <a:t>Nu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exist</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alternative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privind</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separarea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agresor</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din</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punct</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vedere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al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spatiului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locativ</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gn="just">
                        <a:buFont typeface="Wingdings" panose="05000000000000000000" pitchFamily="2" charset="2"/>
                        <a:buChar char="Ø"/>
                      </a:pPr>
                      <a:r>
                        <a:rPr lang="fr-FR" sz="1400" kern="1200" dirty="0">
                          <a:solidFill>
                            <a:schemeClr val="dk1"/>
                          </a:solidFill>
                          <a:effectLst/>
                          <a:latin typeface="Times New Roman" panose="02020603050405020304" pitchFamily="18" charset="0"/>
                          <a:ea typeface="+mn-ea"/>
                          <a:cs typeface="Times New Roman" panose="02020603050405020304" pitchFamily="18" charset="0"/>
                        </a:rPr>
                        <a:t>Prime</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te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î</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n mod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repetat</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din</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partea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agresorului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insulte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cuvinte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jignitoare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brutale,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umilitoare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amenin</a:t>
                      </a:r>
                      <a:r>
                        <a:rPr lang="ro-RO" sz="1400" kern="1200" dirty="0" err="1">
                          <a:solidFill>
                            <a:schemeClr val="dk1"/>
                          </a:solidFill>
                          <a:effectLst/>
                          <a:latin typeface="Times New Roman" panose="02020603050405020304" pitchFamily="18" charset="0"/>
                          <a:ea typeface="+mn-ea"/>
                          <a:cs typeface="Times New Roman" panose="02020603050405020304" pitchFamily="18" charset="0"/>
                        </a:rPr>
                        <a:t>ță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ri la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adresa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vie</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ii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integrit</a:t>
                      </a:r>
                      <a:r>
                        <a:rPr lang="ro-RO" sz="1400" kern="1200" dirty="0" err="1">
                          <a:solidFill>
                            <a:schemeClr val="dk1"/>
                          </a:solidFill>
                          <a:effectLst/>
                          <a:latin typeface="Times New Roman" panose="02020603050405020304" pitchFamily="18" charset="0"/>
                          <a:ea typeface="+mn-ea"/>
                          <a:cs typeface="Times New Roman" panose="02020603050405020304" pitchFamily="18" charset="0"/>
                        </a:rPr>
                        <a:t>ăț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ii sale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copiilor</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s</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din</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anturajul</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s</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u,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rudelor</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prietenilor</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gn="just">
                        <a:buFont typeface="Wingdings" panose="05000000000000000000" pitchFamily="2" charset="2"/>
                        <a:buChar char="Ø"/>
                      </a:pPr>
                      <a:r>
                        <a:rPr lang="fr-FR" sz="1400" kern="1200" dirty="0">
                          <a:solidFill>
                            <a:schemeClr val="dk1"/>
                          </a:solidFill>
                          <a:effectLst/>
                          <a:latin typeface="Times New Roman" panose="02020603050405020304" pitchFamily="18" charset="0"/>
                          <a:ea typeface="+mn-ea"/>
                          <a:cs typeface="Times New Roman" panose="02020603050405020304" pitchFamily="18" charset="0"/>
                        </a:rPr>
                        <a:t>S-a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aflat</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se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afl</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î</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n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concediu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î</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ngrijire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copilului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gn="just">
                        <a:buFont typeface="Wingdings" panose="05000000000000000000" pitchFamily="2" charset="2"/>
                        <a:buChar char="Ø"/>
                      </a:pPr>
                      <a:r>
                        <a:rPr lang="fr-FR" sz="1400" kern="1200" dirty="0">
                          <a:solidFill>
                            <a:schemeClr val="dk1"/>
                          </a:solidFill>
                          <a:effectLst/>
                          <a:latin typeface="Times New Roman" panose="02020603050405020304" pitchFamily="18" charset="0"/>
                          <a:ea typeface="+mn-ea"/>
                          <a:cs typeface="Times New Roman" panose="02020603050405020304" pitchFamily="18" charset="0"/>
                        </a:rPr>
                        <a:t>Nu de</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ine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un certificat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calificare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profesional</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pentru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o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anumit</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ocupa</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ie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gn="just">
                        <a:buFont typeface="Wingdings" panose="05000000000000000000" pitchFamily="2" charset="2"/>
                        <a:buChar char="Ø"/>
                      </a:pPr>
                      <a:r>
                        <a:rPr lang="fr-FR" sz="1400" kern="1200" dirty="0">
                          <a:solidFill>
                            <a:schemeClr val="dk1"/>
                          </a:solidFill>
                          <a:effectLst/>
                          <a:latin typeface="Times New Roman" panose="02020603050405020304" pitchFamily="18" charset="0"/>
                          <a:ea typeface="+mn-ea"/>
                          <a:cs typeface="Times New Roman" panose="02020603050405020304" pitchFamily="18" charset="0"/>
                        </a:rPr>
                        <a:t>Face parte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din</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categoria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omeri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î</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n v</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â</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rst</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peste 45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ani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omeri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lung</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durat</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tineri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NEET</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s</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ș</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omeri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care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sunt</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p</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rin</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unici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sus</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in</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tori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ai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familiilor</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monoparentale;</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gn="just">
                        <a:buFont typeface="Wingdings" panose="05000000000000000000" pitchFamily="2" charset="2"/>
                        <a:buChar char="Ø"/>
                      </a:pPr>
                      <a:r>
                        <a:rPr lang="fr-FR" sz="1400" kern="1200" dirty="0">
                          <a:solidFill>
                            <a:schemeClr val="dk1"/>
                          </a:solidFill>
                          <a:effectLst/>
                          <a:latin typeface="Times New Roman" panose="02020603050405020304" pitchFamily="18" charset="0"/>
                          <a:ea typeface="+mn-ea"/>
                          <a:cs typeface="Times New Roman" panose="02020603050405020304" pitchFamily="18" charset="0"/>
                        </a:rPr>
                        <a:t>Nu de</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ine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nicio</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diplom</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studii</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de</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ț</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ine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documente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doveditoare</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privind</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absolvirea</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cel</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putin</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4 clase;</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gn="just">
                        <a:buFont typeface="Wingdings" panose="05000000000000000000" pitchFamily="2" charset="2"/>
                        <a:buChar char="Ø"/>
                      </a:pPr>
                      <a:r>
                        <a:rPr lang="fr-FR" sz="1400" kern="1200" dirty="0">
                          <a:solidFill>
                            <a:schemeClr val="dk1"/>
                          </a:solidFill>
                          <a:effectLst/>
                          <a:latin typeface="Times New Roman" panose="02020603050405020304" pitchFamily="18" charset="0"/>
                          <a:ea typeface="+mn-ea"/>
                          <a:cs typeface="Times New Roman" panose="02020603050405020304" pitchFamily="18" charset="0"/>
                        </a:rPr>
                        <a:t>Este o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persoan</a:t>
                      </a:r>
                      <a:r>
                        <a:rPr lang="ro-RO" sz="1400" kern="1200" dirty="0">
                          <a:solidFill>
                            <a:schemeClr val="dk1"/>
                          </a:solidFill>
                          <a:effectLst/>
                          <a:latin typeface="Times New Roman" panose="02020603050405020304" pitchFamily="18" charset="0"/>
                          <a:ea typeface="+mn-ea"/>
                          <a:cs typeface="Times New Roman" panose="02020603050405020304" pitchFamily="18" charset="0"/>
                        </a:rPr>
                        <a:t>ă</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cu</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400" kern="1200" dirty="0" err="1">
                          <a:solidFill>
                            <a:schemeClr val="dk1"/>
                          </a:solidFill>
                          <a:effectLst/>
                          <a:latin typeface="Times New Roman" panose="02020603050405020304" pitchFamily="18" charset="0"/>
                          <a:ea typeface="+mn-ea"/>
                          <a:cs typeface="Times New Roman" panose="02020603050405020304" pitchFamily="18" charset="0"/>
                        </a:rPr>
                        <a:t>dizabilit</a:t>
                      </a:r>
                      <a:r>
                        <a:rPr lang="ro-RO" sz="1400" kern="1200" dirty="0" err="1">
                          <a:solidFill>
                            <a:schemeClr val="dk1"/>
                          </a:solidFill>
                          <a:effectLst/>
                          <a:latin typeface="Times New Roman" panose="02020603050405020304" pitchFamily="18" charset="0"/>
                          <a:ea typeface="+mn-ea"/>
                          <a:cs typeface="Times New Roman" panose="02020603050405020304" pitchFamily="18" charset="0"/>
                        </a:rPr>
                        <a:t>ăț</a:t>
                      </a:r>
                      <a:r>
                        <a:rPr lang="fr-FR" sz="1400" kern="1200" dirty="0">
                          <a:solidFill>
                            <a:schemeClr val="dk1"/>
                          </a:solidFill>
                          <a:effectLst/>
                          <a:latin typeface="Times New Roman" panose="02020603050405020304" pitchFamily="18" charset="0"/>
                          <a:ea typeface="+mn-ea"/>
                          <a:cs typeface="Times New Roman" panose="02020603050405020304" pitchFamily="18" charset="0"/>
                        </a:rPr>
                        <a:t>i.</a:t>
                      </a:r>
                      <a:endParaRPr lang="ro-RO" sz="14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393171"/>
                  </a:ext>
                </a:extLst>
              </a:tr>
            </a:tbl>
          </a:graphicData>
        </a:graphic>
      </p:graphicFrame>
      <p:sp>
        <p:nvSpPr>
          <p:cNvPr id="12" name="TextBox 11">
            <a:extLst>
              <a:ext uri="{FF2B5EF4-FFF2-40B4-BE49-F238E27FC236}">
                <a16:creationId xmlns:a16="http://schemas.microsoft.com/office/drawing/2014/main" id="{E7FB1D53-87DC-4DC1-9656-DB7882DE77E2}"/>
              </a:ext>
            </a:extLst>
          </p:cNvPr>
          <p:cNvSpPr txBox="1"/>
          <p:nvPr/>
        </p:nvSpPr>
        <p:spPr>
          <a:xfrm>
            <a:off x="477795" y="-60676"/>
            <a:ext cx="11096368" cy="1200329"/>
          </a:xfrm>
          <a:prstGeom prst="rect">
            <a:avLst/>
          </a:prstGeom>
          <a:noFill/>
        </p:spPr>
        <p:txBody>
          <a:bodyPr wrap="square" rtlCol="0">
            <a:spAutoFit/>
          </a:bodyPr>
          <a:lstStyle/>
          <a:p>
            <a:pPr algn="ctr"/>
            <a:endParaRPr lang="ro-RO" sz="2400" b="1" dirty="0">
              <a:solidFill>
                <a:schemeClr val="bg1"/>
              </a:solidFill>
              <a:latin typeface="Times New Roman" panose="02020603050405020304" pitchFamily="18" charset="0"/>
              <a:cs typeface="Times New Roman" panose="02020603050405020304" pitchFamily="18" charset="0"/>
            </a:endParaRPr>
          </a:p>
          <a:p>
            <a:pPr algn="ctr"/>
            <a:r>
              <a:rPr lang="ro-RO" sz="2400" b="1" dirty="0">
                <a:latin typeface="Times New Roman" panose="02020603050405020304" pitchFamily="18" charset="0"/>
                <a:cs typeface="Times New Roman" panose="02020603050405020304" pitchFamily="18" charset="0"/>
              </a:rPr>
              <a:t>Condiții de risc și condiții de vulnerabilitate pentru includerea victimelor violenței domestice în locuința protejată</a:t>
            </a:r>
          </a:p>
        </p:txBody>
      </p:sp>
      <p:sp>
        <p:nvSpPr>
          <p:cNvPr id="2" name="Rectangle 1">
            <a:extLst>
              <a:ext uri="{FF2B5EF4-FFF2-40B4-BE49-F238E27FC236}">
                <a16:creationId xmlns:a16="http://schemas.microsoft.com/office/drawing/2014/main" id="{657B0B07-2E60-4269-B09C-F8E9D5FE03D3}"/>
              </a:ext>
            </a:extLst>
          </p:cNvPr>
          <p:cNvSpPr/>
          <p:nvPr/>
        </p:nvSpPr>
        <p:spPr>
          <a:xfrm>
            <a:off x="343678" y="5682568"/>
            <a:ext cx="11504643" cy="635943"/>
          </a:xfrm>
          <a:prstGeom prst="rect">
            <a:avLst/>
          </a:prstGeom>
        </p:spPr>
        <p:txBody>
          <a:bodyPr wrap="square">
            <a:spAutoFit/>
          </a:bodyPr>
          <a:lstStyle/>
          <a:p>
            <a:pPr marL="457200" algn="just">
              <a:lnSpc>
                <a:spcPct val="115000"/>
              </a:lnSpc>
              <a:spcAft>
                <a:spcPts val="800"/>
              </a:spcAft>
              <a:tabLst>
                <a:tab pos="171450" algn="l"/>
                <a:tab pos="514350" algn="l"/>
              </a:tabLst>
            </a:pP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Selec</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ț</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ș</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admiterea</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victimelor</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violen</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ț</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ei</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domestice</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se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poate</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realiza</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numai</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 situa</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ț</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 ca</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sunt</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î</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ntrunite</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cumulativ</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cel</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pu</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ț</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una</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din</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condi</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ț</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iile</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risc</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ș</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cel</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pu</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ț</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una</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dintre</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condi</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ț</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fr-FR"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vulnerabilitate</a:t>
            </a:r>
            <a:r>
              <a:rPr lang="fr-FR"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o-RO"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937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22FBA-8240-AF4E-8775-144B18963A5F}"/>
              </a:ext>
            </a:extLst>
          </p:cNvPr>
          <p:cNvSpPr/>
          <p:nvPr/>
        </p:nvSpPr>
        <p:spPr>
          <a:xfrm>
            <a:off x="1521660" y="4317794"/>
            <a:ext cx="2011680" cy="2011680"/>
          </a:xfrm>
          <a:prstGeom prst="rect">
            <a:avLst/>
          </a:prstGeom>
          <a:solidFill>
            <a:srgbClr val="FFFFFF"/>
          </a:solidFill>
          <a:ln>
            <a:noFill/>
          </a:ln>
          <a:effectLst>
            <a:outerShdw blurRad="8255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vi-VN" sz="1500">
              <a:solidFill>
                <a:prstClr val="white"/>
              </a:solidFill>
              <a:latin typeface="Arial" panose="020B0604020202020204" pitchFamily="34" charset="0"/>
            </a:endParaRPr>
          </a:p>
        </p:txBody>
      </p:sp>
      <p:sp>
        <p:nvSpPr>
          <p:cNvPr id="3" name="Rectangle 2">
            <a:extLst>
              <a:ext uri="{FF2B5EF4-FFF2-40B4-BE49-F238E27FC236}">
                <a16:creationId xmlns:a16="http://schemas.microsoft.com/office/drawing/2014/main" id="{6D7668F5-2BD2-DF40-9D6B-3B16BF4A3A50}"/>
              </a:ext>
            </a:extLst>
          </p:cNvPr>
          <p:cNvSpPr/>
          <p:nvPr/>
        </p:nvSpPr>
        <p:spPr>
          <a:xfrm>
            <a:off x="5537454" y="4319783"/>
            <a:ext cx="2011680" cy="2011680"/>
          </a:xfrm>
          <a:prstGeom prst="rect">
            <a:avLst/>
          </a:prstGeom>
          <a:solidFill>
            <a:srgbClr val="FFFFFF"/>
          </a:solidFill>
          <a:ln>
            <a:noFill/>
          </a:ln>
          <a:effectLst>
            <a:outerShdw blurRad="8255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vi-VN" sz="1500">
              <a:solidFill>
                <a:prstClr val="white"/>
              </a:solidFill>
              <a:latin typeface="Arial" panose="020B0604020202020204" pitchFamily="34" charset="0"/>
            </a:endParaRPr>
          </a:p>
        </p:txBody>
      </p:sp>
      <p:sp>
        <p:nvSpPr>
          <p:cNvPr id="4" name="Rectangle 3">
            <a:extLst>
              <a:ext uri="{FF2B5EF4-FFF2-40B4-BE49-F238E27FC236}">
                <a16:creationId xmlns:a16="http://schemas.microsoft.com/office/drawing/2014/main" id="{26294C20-D296-704E-82A6-C0B315F7BF6B}"/>
              </a:ext>
            </a:extLst>
          </p:cNvPr>
          <p:cNvSpPr/>
          <p:nvPr/>
        </p:nvSpPr>
        <p:spPr>
          <a:xfrm>
            <a:off x="1514094" y="2308103"/>
            <a:ext cx="2011680" cy="201168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o-RO" b="1" dirty="0">
                <a:latin typeface="Times New Roman" panose="02020603050405020304" pitchFamily="18" charset="0"/>
                <a:cs typeface="Times New Roman" panose="02020603050405020304" pitchFamily="18" charset="0"/>
              </a:rPr>
              <a:t>4S42</a:t>
            </a:r>
            <a:endParaRPr lang="vi-VN" sz="1500" dirty="0">
              <a:solidFill>
                <a:prstClr val="white"/>
              </a:solidFill>
              <a:latin typeface="Times New Roman" panose="02020603050405020304" pitchFamily="18" charset="0"/>
              <a:cs typeface="Times New Roman" panose="02020603050405020304" pitchFamily="18" charset="0"/>
            </a:endParaRPr>
          </a:p>
        </p:txBody>
      </p:sp>
      <p:sp>
        <p:nvSpPr>
          <p:cNvPr id="5" name="Freeform: Shape 17">
            <a:extLst>
              <a:ext uri="{FF2B5EF4-FFF2-40B4-BE49-F238E27FC236}">
                <a16:creationId xmlns:a16="http://schemas.microsoft.com/office/drawing/2014/main" id="{8292590D-A7C1-F948-AA54-999A1D109772}"/>
              </a:ext>
            </a:extLst>
          </p:cNvPr>
          <p:cNvSpPr/>
          <p:nvPr/>
        </p:nvSpPr>
        <p:spPr>
          <a:xfrm>
            <a:off x="3516075" y="2321562"/>
            <a:ext cx="2011680" cy="2011680"/>
          </a:xfrm>
          <a:prstGeom prst="rect">
            <a:avLst/>
          </a:prstGeom>
          <a:solidFill>
            <a:srgbClr val="FFFFFF"/>
          </a:solidFill>
          <a:ln>
            <a:noFill/>
          </a:ln>
          <a:effectLst>
            <a:outerShdw blurRad="8255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vi-VN" sz="1500">
              <a:solidFill>
                <a:prstClr val="white"/>
              </a:solidFill>
              <a:latin typeface="Arial" panose="020B0604020202020204" pitchFamily="34" charset="0"/>
            </a:endParaRPr>
          </a:p>
        </p:txBody>
      </p:sp>
      <p:sp>
        <p:nvSpPr>
          <p:cNvPr id="6" name="Rectangle 5">
            <a:extLst>
              <a:ext uri="{FF2B5EF4-FFF2-40B4-BE49-F238E27FC236}">
                <a16:creationId xmlns:a16="http://schemas.microsoft.com/office/drawing/2014/main" id="{EF709D4D-9B3D-BD43-AFED-C2AEB93AD2E4}"/>
              </a:ext>
            </a:extLst>
          </p:cNvPr>
          <p:cNvSpPr/>
          <p:nvPr/>
        </p:nvSpPr>
        <p:spPr>
          <a:xfrm>
            <a:off x="5537454" y="2335670"/>
            <a:ext cx="2011680" cy="2011680"/>
          </a:xfrm>
          <a:prstGeom prst="rect">
            <a:avLst/>
          </a:prstGeom>
          <a:solidFill>
            <a:srgbClr val="FEC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o-RO" sz="1400" b="1" dirty="0">
                <a:latin typeface="Times New Roman" panose="02020603050405020304" pitchFamily="18" charset="0"/>
                <a:cs typeface="Times New Roman" panose="02020603050405020304" pitchFamily="18" charset="0"/>
              </a:rPr>
              <a:t>2700</a:t>
            </a:r>
            <a:r>
              <a:rPr lang="ro-RO" b="1"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persoane</a:t>
            </a:r>
            <a:endParaRPr lang="vi-VN" sz="1400" dirty="0">
              <a:solidFill>
                <a:prstClr val="white"/>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901B24C-D44A-5C41-B827-06C8B40F8AEF}"/>
              </a:ext>
            </a:extLst>
          </p:cNvPr>
          <p:cNvSpPr/>
          <p:nvPr/>
        </p:nvSpPr>
        <p:spPr>
          <a:xfrm>
            <a:off x="1511963" y="1596937"/>
            <a:ext cx="2011678" cy="744469"/>
          </a:xfrm>
          <a:prstGeom prst="rect">
            <a:avLst/>
          </a:prstGeom>
          <a:solidFill>
            <a:srgbClr val="FFFFFF"/>
          </a:solidFill>
          <a:ln>
            <a:noFill/>
          </a:ln>
          <a:effectLst>
            <a:outerShdw blurRad="8255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1500">
              <a:solidFill>
                <a:prstClr val="white"/>
              </a:solidFill>
              <a:latin typeface="Arial" panose="020B0604020202020204" pitchFamily="34" charset="0"/>
            </a:endParaRPr>
          </a:p>
        </p:txBody>
      </p:sp>
      <p:sp>
        <p:nvSpPr>
          <p:cNvPr id="9" name="Rectangle 8">
            <a:extLst>
              <a:ext uri="{FF2B5EF4-FFF2-40B4-BE49-F238E27FC236}">
                <a16:creationId xmlns:a16="http://schemas.microsoft.com/office/drawing/2014/main" id="{7A39C2F0-D346-FD4A-B474-C811F7E3FCE8}"/>
              </a:ext>
            </a:extLst>
          </p:cNvPr>
          <p:cNvSpPr/>
          <p:nvPr/>
        </p:nvSpPr>
        <p:spPr>
          <a:xfrm>
            <a:off x="3525774" y="4317794"/>
            <a:ext cx="2011680" cy="2011680"/>
          </a:xfrm>
          <a:prstGeom prst="rect">
            <a:avLst/>
          </a:prstGeom>
          <a:solidFill>
            <a:srgbClr val="EF4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ro-RO" sz="1400" b="1" dirty="0">
                <a:latin typeface="Times New Roman" panose="02020603050405020304" pitchFamily="18" charset="0"/>
                <a:cs typeface="Times New Roman" panose="02020603050405020304" pitchFamily="18" charset="0"/>
              </a:rPr>
              <a:t>persoane care aparțin grupurilor vulnerabile (victimele violenței domestice) care beneficiază de servicii integrate </a:t>
            </a:r>
            <a:endParaRPr lang="vi-VN" sz="1400" dirty="0">
              <a:solidFill>
                <a:prstClr val="white"/>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E1B8AA6-8759-1F47-8366-98A6992D543B}"/>
              </a:ext>
            </a:extLst>
          </p:cNvPr>
          <p:cNvSpPr/>
          <p:nvPr/>
        </p:nvSpPr>
        <p:spPr>
          <a:xfrm>
            <a:off x="1602761" y="4692692"/>
            <a:ext cx="1763376" cy="646331"/>
          </a:xfrm>
          <a:prstGeom prst="rect">
            <a:avLst/>
          </a:prstGeom>
        </p:spPr>
        <p:txBody>
          <a:bodyPr wrap="square">
            <a:spAutoFit/>
          </a:bodyPr>
          <a:lstStyle/>
          <a:p>
            <a:pPr algn="ctr" defTabSz="214752"/>
            <a:endParaRPr lang="ro-RO" b="1" dirty="0"/>
          </a:p>
          <a:p>
            <a:pPr algn="ctr" defTabSz="214752"/>
            <a:r>
              <a:rPr lang="ro-RO" b="1" dirty="0">
                <a:latin typeface="Times New Roman" panose="02020603050405020304" pitchFamily="18" charset="0"/>
                <a:cs typeface="Times New Roman" panose="02020603050405020304" pitchFamily="18" charset="0"/>
              </a:rPr>
              <a:t>4S47</a:t>
            </a:r>
            <a:endParaRPr lang="en-US" sz="1400" dirty="0">
              <a:ln w="0"/>
              <a:solidFill>
                <a:srgbClr val="E7E6E6">
                  <a:lumMod val="50000"/>
                </a:srgbClr>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A0F383D-45F6-9C49-9DAF-7DD2A000EB52}"/>
              </a:ext>
            </a:extLst>
          </p:cNvPr>
          <p:cNvSpPr/>
          <p:nvPr/>
        </p:nvSpPr>
        <p:spPr>
          <a:xfrm>
            <a:off x="3524708" y="2521913"/>
            <a:ext cx="1994414" cy="1600438"/>
          </a:xfrm>
          <a:prstGeom prst="rect">
            <a:avLst/>
          </a:prstGeom>
        </p:spPr>
        <p:txBody>
          <a:bodyPr wrap="square">
            <a:spAutoFit/>
          </a:bodyPr>
          <a:lstStyle/>
          <a:p>
            <a:pPr algn="just" defTabSz="214752"/>
            <a:r>
              <a:rPr lang="ro-RO" sz="1400" b="1" dirty="0">
                <a:latin typeface="Times New Roman" panose="02020603050405020304" pitchFamily="18" charset="0"/>
                <a:cs typeface="Times New Roman" panose="02020603050405020304" pitchFamily="18" charset="0"/>
              </a:rPr>
              <a:t>persoane care aparțin grupurilor vulnerabile (victimele violenței domestice) care depășesc situația de vulnerabilitate urmare a sprijinului primit</a:t>
            </a:r>
            <a:endParaRPr lang="en-US" sz="1400" dirty="0">
              <a:ln w="0"/>
              <a:solidFill>
                <a:srgbClr val="E7E6E6">
                  <a:lumMod val="50000"/>
                </a:srgbClr>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23FFDC61-0EC9-324F-A01A-36846E87EC78}"/>
              </a:ext>
            </a:extLst>
          </p:cNvPr>
          <p:cNvSpPr/>
          <p:nvPr/>
        </p:nvSpPr>
        <p:spPr>
          <a:xfrm>
            <a:off x="5609228" y="4430471"/>
            <a:ext cx="1887528" cy="1815882"/>
          </a:xfrm>
          <a:prstGeom prst="rect">
            <a:avLst/>
          </a:prstGeom>
        </p:spPr>
        <p:txBody>
          <a:bodyPr wrap="square">
            <a:spAutoFit/>
          </a:bodyPr>
          <a:lstStyle/>
          <a:p>
            <a:pPr algn="just"/>
            <a:r>
              <a:rPr lang="ro-RO" sz="1400" b="1" dirty="0">
                <a:latin typeface="Times New Roman" panose="02020603050405020304" pitchFamily="18" charset="0"/>
                <a:cs typeface="Times New Roman" panose="02020603050405020304" pitchFamily="18" charset="0"/>
              </a:rPr>
              <a:t>6636 persoane</a:t>
            </a:r>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reprezentând: </a:t>
            </a:r>
            <a:endParaRPr lang="ro-RO" sz="1400" dirty="0">
              <a:latin typeface="Times New Roman" panose="02020603050405020304" pitchFamily="18" charset="0"/>
              <a:cs typeface="Times New Roman" panose="02020603050405020304" pitchFamily="18" charset="0"/>
            </a:endParaRPr>
          </a:p>
          <a:p>
            <a:pPr algn="just"/>
            <a:r>
              <a:rPr lang="ro-RO" sz="1400" b="1" dirty="0">
                <a:latin typeface="Times New Roman" panose="02020603050405020304" pitchFamily="18" charset="0"/>
                <a:cs typeface="Times New Roman" panose="02020603050405020304" pitchFamily="18" charset="0"/>
              </a:rPr>
              <a:t>-	 5972 persoane pentru regiuni mai puțin dezvoltate</a:t>
            </a:r>
            <a:endParaRPr lang="ro-RO" sz="1400" dirty="0">
              <a:latin typeface="Times New Roman" panose="02020603050405020304" pitchFamily="18" charset="0"/>
              <a:cs typeface="Times New Roman" panose="02020603050405020304" pitchFamily="18" charset="0"/>
            </a:endParaRPr>
          </a:p>
          <a:p>
            <a:pPr algn="just"/>
            <a:r>
              <a:rPr lang="ro-RO" sz="1400" b="1" dirty="0">
                <a:latin typeface="Times New Roman" panose="02020603050405020304" pitchFamily="18" charset="0"/>
                <a:cs typeface="Times New Roman" panose="02020603050405020304" pitchFamily="18" charset="0"/>
              </a:rPr>
              <a:t>-	 664 persoane pentru regiunea dezvoltată</a:t>
            </a:r>
            <a:endParaRPr lang="en-US" sz="1400" dirty="0">
              <a:ln w="0"/>
              <a:solidFill>
                <a:srgbClr val="E7E6E6">
                  <a:lumMod val="50000"/>
                </a:srgbClr>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129CACE5-1A7F-4721-8B97-08851C1C8979}"/>
              </a:ext>
            </a:extLst>
          </p:cNvPr>
          <p:cNvSpPr/>
          <p:nvPr/>
        </p:nvSpPr>
        <p:spPr>
          <a:xfrm>
            <a:off x="8216673" y="1781841"/>
            <a:ext cx="3451694" cy="4316951"/>
          </a:xfrm>
          <a:prstGeom prst="rect">
            <a:avLst/>
          </a:prstGeom>
        </p:spPr>
        <p:txBody>
          <a:bodyPr wrap="square">
            <a:spAutoFit/>
          </a:bodyPr>
          <a:lstStyle/>
          <a:p>
            <a:pPr algn="just">
              <a:lnSpc>
                <a:spcPct val="115000"/>
              </a:lnSpc>
              <a:spcAft>
                <a:spcPts val="0"/>
              </a:spcAft>
              <a:tabLst>
                <a:tab pos="171450" algn="l"/>
                <a:tab pos="514350" algn="l"/>
              </a:tabLst>
            </a:pP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Fiecare persoană din grupul țintă care face parte din categoria  victimelor </a:t>
            </a:r>
            <a:r>
              <a:rPr lang="ro-RO"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violenţei</a:t>
            </a: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domestice va beneficia de cel puțin 2 tipuri de servicii sociale, respectiv: grup de suport + cabinet consiliere vocațională, în scopul abordării integrate și atingerii indicatorului de realizare.</a:t>
            </a:r>
            <a:endParaRPr lang="ro-RO" sz="16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171450" algn="l"/>
                <a:tab pos="514350" algn="l"/>
              </a:tabLst>
            </a:pPr>
            <a:r>
              <a:rPr lang="ro-RO"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Toate victimele violenței domestice din cadrul locuințelor protejate (756 beneficiare/3 ani)  vor beneficia de serviciile furnizate la nivelul grupurilor de suport și cabinetelor de consiliere vocațională. </a:t>
            </a:r>
            <a:endParaRPr lang="ro-RO"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D019BE9A-F27B-449F-9123-D08C857B03DD}"/>
              </a:ext>
            </a:extLst>
          </p:cNvPr>
          <p:cNvSpPr/>
          <p:nvPr/>
        </p:nvSpPr>
        <p:spPr>
          <a:xfrm>
            <a:off x="1678435" y="1662766"/>
            <a:ext cx="1934458" cy="646331"/>
          </a:xfrm>
          <a:prstGeom prst="rect">
            <a:avLst/>
          </a:prstGeom>
        </p:spPr>
        <p:txBody>
          <a:bodyPr wrap="square">
            <a:spAutoFit/>
          </a:bodyPr>
          <a:lstStyle/>
          <a:p>
            <a:r>
              <a:rPr lang="ro-RO" b="1" dirty="0">
                <a:solidFill>
                  <a:srgbClr val="FF0000"/>
                </a:solidFill>
                <a:latin typeface="Times New Roman" panose="02020603050405020304" pitchFamily="18" charset="0"/>
                <a:ea typeface="Times New Roman" panose="02020603050405020304" pitchFamily="18" charset="0"/>
              </a:rPr>
              <a:t>Indicator de rezultat POCU</a:t>
            </a:r>
            <a:endParaRPr lang="ro-RO" dirty="0"/>
          </a:p>
        </p:txBody>
      </p:sp>
      <p:sp>
        <p:nvSpPr>
          <p:cNvPr id="26" name="Rectangle 25">
            <a:extLst>
              <a:ext uri="{FF2B5EF4-FFF2-40B4-BE49-F238E27FC236}">
                <a16:creationId xmlns:a16="http://schemas.microsoft.com/office/drawing/2014/main" id="{D9C62C6E-CCC7-4C23-AFEC-1B373CF6FD88}"/>
              </a:ext>
            </a:extLst>
          </p:cNvPr>
          <p:cNvSpPr/>
          <p:nvPr/>
        </p:nvSpPr>
        <p:spPr>
          <a:xfrm>
            <a:off x="5547153" y="1596937"/>
            <a:ext cx="2011678" cy="744469"/>
          </a:xfrm>
          <a:prstGeom prst="rect">
            <a:avLst/>
          </a:prstGeom>
          <a:solidFill>
            <a:srgbClr val="FFFFFF"/>
          </a:solidFill>
          <a:ln>
            <a:noFill/>
          </a:ln>
          <a:effectLst>
            <a:outerShdw blurRad="8255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o-RO" b="1"/>
              <a:t>Nr. persoane</a:t>
            </a:r>
            <a:endParaRPr lang="vi-VN" sz="1500">
              <a:solidFill>
                <a:prstClr val="white"/>
              </a:solidFill>
              <a:latin typeface="Arial" panose="020B0604020202020204" pitchFamily="34" charset="0"/>
            </a:endParaRPr>
          </a:p>
        </p:txBody>
      </p:sp>
      <p:sp>
        <p:nvSpPr>
          <p:cNvPr id="14" name="Rectangle 13">
            <a:extLst>
              <a:ext uri="{FF2B5EF4-FFF2-40B4-BE49-F238E27FC236}">
                <a16:creationId xmlns:a16="http://schemas.microsoft.com/office/drawing/2014/main" id="{E0D231C6-0E8A-4E89-B353-7EC52D628352}"/>
              </a:ext>
            </a:extLst>
          </p:cNvPr>
          <p:cNvSpPr/>
          <p:nvPr/>
        </p:nvSpPr>
        <p:spPr>
          <a:xfrm>
            <a:off x="5765280" y="1762213"/>
            <a:ext cx="1433085" cy="369332"/>
          </a:xfrm>
          <a:prstGeom prst="rect">
            <a:avLst/>
          </a:prstGeom>
        </p:spPr>
        <p:txBody>
          <a:bodyPr wrap="none">
            <a:spAutoFit/>
          </a:bodyPr>
          <a:lstStyle/>
          <a:p>
            <a:r>
              <a:rPr lang="ro-RO" b="1" dirty="0">
                <a:solidFill>
                  <a:srgbClr val="FF0000"/>
                </a:solidFill>
                <a:latin typeface="Times New Roman" panose="02020603050405020304" pitchFamily="18" charset="0"/>
                <a:ea typeface="Times New Roman" panose="02020603050405020304" pitchFamily="18" charset="0"/>
              </a:rPr>
              <a:t>Nr. persoane</a:t>
            </a:r>
            <a:endParaRPr lang="ro-RO" dirty="0"/>
          </a:p>
        </p:txBody>
      </p:sp>
      <p:sp>
        <p:nvSpPr>
          <p:cNvPr id="27" name="Rectangle 26">
            <a:extLst>
              <a:ext uri="{FF2B5EF4-FFF2-40B4-BE49-F238E27FC236}">
                <a16:creationId xmlns:a16="http://schemas.microsoft.com/office/drawing/2014/main" id="{0590B04D-52CC-4C12-88BA-C14484EDC079}"/>
              </a:ext>
            </a:extLst>
          </p:cNvPr>
          <p:cNvSpPr/>
          <p:nvPr/>
        </p:nvSpPr>
        <p:spPr>
          <a:xfrm>
            <a:off x="3533340" y="1601334"/>
            <a:ext cx="2011678" cy="744469"/>
          </a:xfrm>
          <a:prstGeom prst="rect">
            <a:avLst/>
          </a:prstGeom>
          <a:solidFill>
            <a:srgbClr val="FFFFFF"/>
          </a:solidFill>
          <a:ln>
            <a:noFill/>
          </a:ln>
          <a:effectLst>
            <a:outerShdw blurRad="8255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o-RO" b="1"/>
              <a:t>Nr. persoane</a:t>
            </a:r>
            <a:endParaRPr lang="vi-VN" sz="1500">
              <a:solidFill>
                <a:prstClr val="white"/>
              </a:solidFill>
              <a:latin typeface="Arial" panose="020B0604020202020204" pitchFamily="34" charset="0"/>
            </a:endParaRPr>
          </a:p>
        </p:txBody>
      </p:sp>
      <p:sp>
        <p:nvSpPr>
          <p:cNvPr id="28" name="Rectangle 27">
            <a:extLst>
              <a:ext uri="{FF2B5EF4-FFF2-40B4-BE49-F238E27FC236}">
                <a16:creationId xmlns:a16="http://schemas.microsoft.com/office/drawing/2014/main" id="{81206026-9C6A-4A9F-B550-E154EE9818D4}"/>
              </a:ext>
            </a:extLst>
          </p:cNvPr>
          <p:cNvSpPr/>
          <p:nvPr/>
        </p:nvSpPr>
        <p:spPr>
          <a:xfrm>
            <a:off x="3489663" y="1781841"/>
            <a:ext cx="2146742" cy="369332"/>
          </a:xfrm>
          <a:prstGeom prst="rect">
            <a:avLst/>
          </a:prstGeom>
        </p:spPr>
        <p:txBody>
          <a:bodyPr wrap="none">
            <a:spAutoFit/>
          </a:bodyPr>
          <a:lstStyle/>
          <a:p>
            <a:r>
              <a:rPr lang="ro-RO" b="1" dirty="0">
                <a:solidFill>
                  <a:srgbClr val="FF0000"/>
                </a:solidFill>
                <a:latin typeface="Times New Roman" panose="02020603050405020304" pitchFamily="18" charset="0"/>
                <a:ea typeface="Times New Roman" panose="02020603050405020304" pitchFamily="18" charset="0"/>
              </a:rPr>
              <a:t>Categorie persoane </a:t>
            </a:r>
            <a:endParaRPr lang="ro-RO" dirty="0"/>
          </a:p>
        </p:txBody>
      </p:sp>
      <p:sp>
        <p:nvSpPr>
          <p:cNvPr id="29" name="Rectangle 28">
            <a:extLst>
              <a:ext uri="{FF2B5EF4-FFF2-40B4-BE49-F238E27FC236}">
                <a16:creationId xmlns:a16="http://schemas.microsoft.com/office/drawing/2014/main" id="{05205163-2A3A-402A-9198-1537F645765B}"/>
              </a:ext>
            </a:extLst>
          </p:cNvPr>
          <p:cNvSpPr/>
          <p:nvPr/>
        </p:nvSpPr>
        <p:spPr>
          <a:xfrm>
            <a:off x="2801112" y="313195"/>
            <a:ext cx="6096000" cy="777777"/>
          </a:xfrm>
          <a:prstGeom prst="rect">
            <a:avLst/>
          </a:prstGeom>
        </p:spPr>
        <p:txBody>
          <a:bodyPr>
            <a:spAutoFit/>
          </a:bodyPr>
          <a:lstStyle/>
          <a:p>
            <a:pPr algn="ctr">
              <a:lnSpc>
                <a:spcPct val="115000"/>
              </a:lnSpc>
              <a:spcAft>
                <a:spcPts val="0"/>
              </a:spcAft>
              <a:tabLst>
                <a:tab pos="57150" algn="l"/>
                <a:tab pos="114300" algn="l"/>
                <a:tab pos="171450" algn="l"/>
                <a:tab pos="342900" algn="l"/>
                <a:tab pos="514350" algn="l"/>
                <a:tab pos="4143375" algn="l"/>
              </a:tabLst>
            </a:pPr>
            <a:r>
              <a:rPr lang="ro-RO"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Indicatori de rezultat și de realizare din perspectiva persoanelor incluse în grupul țintă:</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348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par>
                                <p:cTn id="23" presetID="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cashreg.wav"/>
                                        </p:tgtEl>
                                      </p:cMediaNode>
                                    </p:audio>
                                  </p:sub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2" presetClass="entr" presetSubtype="2"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cashreg.wav"/>
                                        </p:tgtEl>
                                      </p:cMediaNode>
                                    </p:audio>
                                  </p:subTnLst>
                                </p:cTn>
                              </p:par>
                              <p:par>
                                <p:cTn id="49" presetID="2" presetClass="entr" presetSubtype="2"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1+#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par>
                                <p:cTn id="53" presetID="2" presetClass="entr" presetSubtype="2"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5" grpId="0"/>
      <p:bldP spid="16" grpId="0"/>
      <p:bldP spid="17"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1F18DE-5793-BE4E-94DC-E5042DD76A97}"/>
              </a:ext>
            </a:extLst>
          </p:cNvPr>
          <p:cNvSpPr txBox="1"/>
          <p:nvPr/>
        </p:nvSpPr>
        <p:spPr>
          <a:xfrm>
            <a:off x="4496067" y="1904868"/>
            <a:ext cx="3836751" cy="830997"/>
          </a:xfrm>
          <a:prstGeom prst="rect">
            <a:avLst/>
          </a:prstGeom>
          <a:noFill/>
        </p:spPr>
        <p:txBody>
          <a:bodyPr wrap="square" rtlCol="0">
            <a:spAutoFit/>
          </a:bodyPr>
          <a:lstStyle/>
          <a:p>
            <a:pPr algn="just"/>
            <a:r>
              <a:rPr lang="ro-RO" sz="1200" dirty="0" err="1">
                <a:latin typeface="Times New Roman" panose="02020603050405020304" pitchFamily="18" charset="0"/>
                <a:cs typeface="Times New Roman" panose="02020603050405020304" pitchFamily="18" charset="0"/>
              </a:rPr>
              <a:t>Subactivitatea</a:t>
            </a:r>
            <a:r>
              <a:rPr lang="ro-RO" sz="1200" dirty="0">
                <a:latin typeface="Times New Roman" panose="02020603050405020304" pitchFamily="18" charset="0"/>
                <a:cs typeface="Times New Roman" panose="02020603050405020304" pitchFamily="18" charset="0"/>
              </a:rPr>
              <a:t> 2.1 </a:t>
            </a:r>
            <a:r>
              <a:rPr lang="ro-RO" sz="1200" dirty="0" err="1">
                <a:latin typeface="Times New Roman" panose="02020603050405020304" pitchFamily="18" charset="0"/>
                <a:cs typeface="Times New Roman" panose="02020603050405020304" pitchFamily="18" charset="0"/>
              </a:rPr>
              <a:t>Operaţionalizarea</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reţelei</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naţionale</a:t>
            </a:r>
            <a:r>
              <a:rPr lang="ro-RO" sz="1200" dirty="0">
                <a:latin typeface="Times New Roman" panose="02020603050405020304" pitchFamily="18" charset="0"/>
                <a:cs typeface="Times New Roman" panose="02020603050405020304" pitchFamily="18" charset="0"/>
              </a:rPr>
              <a:t> inovative integrate de </a:t>
            </a:r>
            <a:r>
              <a:rPr lang="ro-RO" sz="1200" dirty="0" err="1">
                <a:latin typeface="Times New Roman" panose="02020603050405020304" pitchFamily="18" charset="0"/>
                <a:cs typeface="Times New Roman" panose="02020603050405020304" pitchFamily="18" charset="0"/>
              </a:rPr>
              <a:t>locuinţe</a:t>
            </a:r>
            <a:r>
              <a:rPr lang="ro-RO" sz="1200" dirty="0">
                <a:latin typeface="Times New Roman" panose="02020603050405020304" pitchFamily="18" charset="0"/>
                <a:cs typeface="Times New Roman" panose="02020603050405020304" pitchFamily="18" charset="0"/>
              </a:rPr>
              <a:t> protejate în vederea asigurării </a:t>
            </a:r>
            <a:r>
              <a:rPr lang="ro-RO" sz="1200" dirty="0" err="1">
                <a:latin typeface="Times New Roman" panose="02020603050405020304" pitchFamily="18" charset="0"/>
                <a:cs typeface="Times New Roman" panose="02020603050405020304" pitchFamily="18" charset="0"/>
              </a:rPr>
              <a:t>funcţionării</a:t>
            </a:r>
            <a:r>
              <a:rPr lang="ro-RO" sz="1200" dirty="0">
                <a:latin typeface="Times New Roman" panose="02020603050405020304" pitchFamily="18" charset="0"/>
                <a:cs typeface="Times New Roman" panose="02020603050405020304" pitchFamily="18" charset="0"/>
              </a:rPr>
              <a:t> serviciilor sociale destinate victimelor </a:t>
            </a:r>
            <a:r>
              <a:rPr lang="ro-RO" sz="1200" dirty="0" err="1">
                <a:latin typeface="Times New Roman" panose="02020603050405020304" pitchFamily="18" charset="0"/>
                <a:cs typeface="Times New Roman" panose="02020603050405020304" pitchFamily="18" charset="0"/>
              </a:rPr>
              <a:t>violenţei</a:t>
            </a:r>
            <a:r>
              <a:rPr lang="ro-RO" sz="1200" dirty="0">
                <a:latin typeface="Times New Roman" panose="02020603050405020304" pitchFamily="18" charset="0"/>
                <a:cs typeface="Times New Roman" panose="02020603050405020304" pitchFamily="18" charset="0"/>
              </a:rPr>
              <a:t> domestice</a:t>
            </a:r>
          </a:p>
        </p:txBody>
      </p:sp>
      <p:pic>
        <p:nvPicPr>
          <p:cNvPr id="12" name="Picture 11">
            <a:extLst>
              <a:ext uri="{FF2B5EF4-FFF2-40B4-BE49-F238E27FC236}">
                <a16:creationId xmlns:a16="http://schemas.microsoft.com/office/drawing/2014/main" id="{51647C33-35DD-AF48-A8C0-D46D083CDA6B}"/>
              </a:ext>
            </a:extLst>
          </p:cNvPr>
          <p:cNvPicPr>
            <a:picLocks noChangeAspect="1"/>
          </p:cNvPicPr>
          <p:nvPr/>
        </p:nvPicPr>
        <p:blipFill>
          <a:blip r:embed="rId3" cstate="hqprint">
            <a:duotone>
              <a:schemeClr val="accent5">
                <a:shade val="45000"/>
                <a:satMod val="135000"/>
              </a:schemeClr>
              <a:prstClr val="white"/>
            </a:duotone>
            <a:extLst>
              <a:ext uri="{BEBA8EAE-BF5A-486C-A8C5-ECC9F3942E4B}">
                <a14:imgProps xmlns:a14="http://schemas.microsoft.com/office/drawing/2010/main">
                  <a14:imgLayer r:embed="rId4">
                    <a14:imgEffect>
                      <a14:artisticBlur radius="45"/>
                    </a14:imgEffect>
                  </a14:imgLayer>
                </a14:imgProps>
              </a:ext>
              <a:ext uri="{28A0092B-C50C-407E-A947-70E740481C1C}">
                <a14:useLocalDpi xmlns:a14="http://schemas.microsoft.com/office/drawing/2010/main" val="0"/>
              </a:ext>
            </a:extLst>
          </a:blip>
          <a:stretch>
            <a:fillRect/>
          </a:stretch>
        </p:blipFill>
        <p:spPr>
          <a:xfrm>
            <a:off x="4495003" y="2777080"/>
            <a:ext cx="4017316" cy="3256032"/>
          </a:xfrm>
          <a:prstGeom prst="rect">
            <a:avLst/>
          </a:prstGeom>
        </p:spPr>
      </p:pic>
      <p:pic>
        <p:nvPicPr>
          <p:cNvPr id="19" name="Picture 18">
            <a:extLst>
              <a:ext uri="{FF2B5EF4-FFF2-40B4-BE49-F238E27FC236}">
                <a16:creationId xmlns:a16="http://schemas.microsoft.com/office/drawing/2014/main" id="{F503612A-29D8-284A-9224-13DA44CE0936}"/>
              </a:ext>
            </a:extLst>
          </p:cNvPr>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artisticBlur radius="45"/>
                    </a14:imgEffect>
                  </a14:imgLayer>
                </a14:imgProps>
              </a:ext>
              <a:ext uri="{28A0092B-C50C-407E-A947-70E740481C1C}">
                <a14:useLocalDpi xmlns:a14="http://schemas.microsoft.com/office/drawing/2010/main" val="0"/>
              </a:ext>
            </a:extLst>
          </a:blip>
          <a:stretch>
            <a:fillRect/>
          </a:stretch>
        </p:blipFill>
        <p:spPr>
          <a:xfrm>
            <a:off x="8512319" y="2794842"/>
            <a:ext cx="3372537" cy="3230572"/>
          </a:xfrm>
          <a:prstGeom prst="rect">
            <a:avLst/>
          </a:prstGeom>
        </p:spPr>
      </p:pic>
      <p:sp>
        <p:nvSpPr>
          <p:cNvPr id="24" name="TextBox 23">
            <a:extLst>
              <a:ext uri="{FF2B5EF4-FFF2-40B4-BE49-F238E27FC236}">
                <a16:creationId xmlns:a16="http://schemas.microsoft.com/office/drawing/2014/main" id="{6FBFFD8F-2D9B-A94C-B039-DAC0534C9103}"/>
              </a:ext>
            </a:extLst>
          </p:cNvPr>
          <p:cNvSpPr txBox="1"/>
          <p:nvPr/>
        </p:nvSpPr>
        <p:spPr>
          <a:xfrm>
            <a:off x="848764" y="1868874"/>
            <a:ext cx="3449501" cy="1036117"/>
          </a:xfrm>
          <a:prstGeom prst="rect">
            <a:avLst/>
          </a:prstGeom>
          <a:noFill/>
        </p:spPr>
        <p:txBody>
          <a:bodyPr wrap="square" rtlCol="0">
            <a:spAutoFit/>
          </a:bodyPr>
          <a:lstStyle/>
          <a:p>
            <a:pPr algn="just" defTabSz="761940">
              <a:defRPr/>
            </a:pPr>
            <a:r>
              <a:rPr lang="ro-RO" sz="1200" dirty="0" err="1">
                <a:latin typeface="Times New Roman" panose="02020603050405020304" pitchFamily="18" charset="0"/>
                <a:cs typeface="Times New Roman" panose="02020603050405020304" pitchFamily="18" charset="0"/>
              </a:rPr>
              <a:t>Subactivitatea</a:t>
            </a:r>
            <a:r>
              <a:rPr lang="ro-RO" sz="1200" dirty="0">
                <a:latin typeface="Times New Roman" panose="02020603050405020304" pitchFamily="18" charset="0"/>
                <a:cs typeface="Times New Roman" panose="02020603050405020304" pitchFamily="18" charset="0"/>
              </a:rPr>
              <a:t> 1.1 Crearea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dezvoltarea unei </a:t>
            </a:r>
            <a:r>
              <a:rPr lang="ro-RO" sz="1200" dirty="0" err="1">
                <a:latin typeface="Times New Roman" panose="02020603050405020304" pitchFamily="18" charset="0"/>
                <a:cs typeface="Times New Roman" panose="02020603050405020304" pitchFamily="18" charset="0"/>
              </a:rPr>
              <a:t>reţele</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naţionale</a:t>
            </a:r>
            <a:r>
              <a:rPr lang="ro-RO" sz="1200" dirty="0">
                <a:latin typeface="Times New Roman" panose="02020603050405020304" pitchFamily="18" charset="0"/>
                <a:cs typeface="Times New Roman" panose="02020603050405020304" pitchFamily="18" charset="0"/>
              </a:rPr>
              <a:t> inovative integrate formată din 42 de </a:t>
            </a:r>
            <a:r>
              <a:rPr lang="ro-RO" sz="1200" dirty="0" err="1">
                <a:latin typeface="Times New Roman" panose="02020603050405020304" pitchFamily="18" charset="0"/>
                <a:cs typeface="Times New Roman" panose="02020603050405020304" pitchFamily="18" charset="0"/>
              </a:rPr>
              <a:t>locuinţe</a:t>
            </a:r>
            <a:r>
              <a:rPr lang="ro-RO" sz="1200" dirty="0">
                <a:latin typeface="Times New Roman" panose="02020603050405020304" pitchFamily="18" charset="0"/>
                <a:cs typeface="Times New Roman" panose="02020603050405020304" pitchFamily="18" charset="0"/>
              </a:rPr>
              <a:t> protejate (1 </a:t>
            </a:r>
            <a:r>
              <a:rPr lang="ro-RO" sz="1200" dirty="0" err="1">
                <a:latin typeface="Times New Roman" panose="02020603050405020304" pitchFamily="18" charset="0"/>
                <a:cs typeface="Times New Roman" panose="02020603050405020304" pitchFamily="18" charset="0"/>
              </a:rPr>
              <a:t>locuinţă</a:t>
            </a:r>
            <a:r>
              <a:rPr lang="ro-RO" sz="1200" dirty="0">
                <a:latin typeface="Times New Roman" panose="02020603050405020304" pitchFamily="18" charset="0"/>
                <a:cs typeface="Times New Roman" panose="02020603050405020304" pitchFamily="18" charset="0"/>
              </a:rPr>
              <a:t> la nivel de </a:t>
            </a:r>
            <a:r>
              <a:rPr lang="ro-RO" sz="1200" dirty="0" err="1">
                <a:latin typeface="Times New Roman" panose="02020603050405020304" pitchFamily="18" charset="0"/>
                <a:cs typeface="Times New Roman" panose="02020603050405020304" pitchFamily="18" charset="0"/>
              </a:rPr>
              <a:t>judeţ</a:t>
            </a:r>
            <a:r>
              <a:rPr lang="ro-RO" sz="1200" dirty="0">
                <a:latin typeface="Times New Roman" panose="02020603050405020304" pitchFamily="18" charset="0"/>
                <a:cs typeface="Times New Roman" panose="02020603050405020304" pitchFamily="18" charset="0"/>
              </a:rPr>
              <a:t> + municipiul </a:t>
            </a:r>
            <a:r>
              <a:rPr lang="ro-RO" sz="1200" dirty="0" err="1">
                <a:latin typeface="Times New Roman" panose="02020603050405020304" pitchFamily="18" charset="0"/>
                <a:cs typeface="Times New Roman" panose="02020603050405020304" pitchFamily="18" charset="0"/>
              </a:rPr>
              <a:t>Bucureşti</a:t>
            </a:r>
            <a:r>
              <a:rPr lang="ro-RO" sz="1200" dirty="0">
                <a:latin typeface="Times New Roman" panose="02020603050405020304" pitchFamily="18" charset="0"/>
                <a:cs typeface="Times New Roman" panose="02020603050405020304" pitchFamily="18" charset="0"/>
              </a:rPr>
              <a:t>)</a:t>
            </a:r>
          </a:p>
          <a:p>
            <a:pPr defTabSz="761940">
              <a:defRPr/>
            </a:pPr>
            <a:endParaRPr lang="en-US" sz="1333" dirty="0">
              <a:solidFill>
                <a:prstClr val="white">
                  <a:lumMod val="50000"/>
                </a:prstClr>
              </a:solidFill>
              <a:latin typeface="Calibri Light" panose="020F0302020204030204"/>
            </a:endParaRPr>
          </a:p>
        </p:txBody>
      </p:sp>
      <p:sp>
        <p:nvSpPr>
          <p:cNvPr id="25" name="Pentagon 24">
            <a:extLst>
              <a:ext uri="{FF2B5EF4-FFF2-40B4-BE49-F238E27FC236}">
                <a16:creationId xmlns:a16="http://schemas.microsoft.com/office/drawing/2014/main" id="{E0E9828C-DC70-9C4E-B3B5-A40FA9C897A9}"/>
              </a:ext>
            </a:extLst>
          </p:cNvPr>
          <p:cNvSpPr/>
          <p:nvPr/>
        </p:nvSpPr>
        <p:spPr>
          <a:xfrm>
            <a:off x="882467" y="646146"/>
            <a:ext cx="3561504" cy="1236054"/>
          </a:xfrm>
          <a:prstGeom prst="homePlate">
            <a:avLst/>
          </a:prstGeom>
          <a:solidFill>
            <a:srgbClr val="CF6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0">
              <a:defRPr/>
            </a:pPr>
            <a:endParaRPr lang="en-US" sz="2333" b="1" dirty="0">
              <a:solidFill>
                <a:prstClr val="white"/>
              </a:solidFill>
              <a:effectLst>
                <a:outerShdw blurRad="38100" dist="38100" dir="2700000" algn="tl">
                  <a:srgbClr val="000000">
                    <a:alpha val="43137"/>
                  </a:srgbClr>
                </a:outerShdw>
              </a:effectLst>
              <a:latin typeface="Century Gothic" panose="020B0502020202020204" pitchFamily="34" charset="0"/>
            </a:endParaRPr>
          </a:p>
        </p:txBody>
      </p:sp>
      <p:pic>
        <p:nvPicPr>
          <p:cNvPr id="26" name="Picture 25">
            <a:extLst>
              <a:ext uri="{FF2B5EF4-FFF2-40B4-BE49-F238E27FC236}">
                <a16:creationId xmlns:a16="http://schemas.microsoft.com/office/drawing/2014/main" id="{79116DA5-8EF8-4344-BF1E-EDD0997F7CC5}"/>
              </a:ext>
            </a:extLst>
          </p:cNvPr>
          <p:cNvPicPr>
            <a:picLocks noChangeAspect="1"/>
          </p:cNvPicPr>
          <p:nvPr/>
        </p:nvPicPr>
        <p:blipFill>
          <a:blip r:embed="rId3" cstate="hqprint">
            <a:duotone>
              <a:prstClr val="black"/>
              <a:srgbClr val="D4837A">
                <a:tint val="45000"/>
                <a:satMod val="400000"/>
              </a:srgbClr>
            </a:duotone>
            <a:extLst>
              <a:ext uri="{BEBA8EAE-BF5A-486C-A8C5-ECC9F3942E4B}">
                <a14:imgProps xmlns:a14="http://schemas.microsoft.com/office/drawing/2010/main">
                  <a14:imgLayer r:embed="rId4">
                    <a14:imgEffect>
                      <a14:artisticBlur radius="45"/>
                    </a14:imgEffect>
                  </a14:imgLayer>
                </a14:imgProps>
              </a:ext>
              <a:ext uri="{28A0092B-C50C-407E-A947-70E740481C1C}">
                <a14:useLocalDpi xmlns:a14="http://schemas.microsoft.com/office/drawing/2010/main" val="0"/>
              </a:ext>
            </a:extLst>
          </a:blip>
          <a:stretch>
            <a:fillRect/>
          </a:stretch>
        </p:blipFill>
        <p:spPr>
          <a:xfrm>
            <a:off x="851300" y="2778007"/>
            <a:ext cx="3643704" cy="3256032"/>
          </a:xfrm>
          <a:prstGeom prst="rect">
            <a:avLst/>
          </a:prstGeom>
        </p:spPr>
      </p:pic>
      <p:grpSp>
        <p:nvGrpSpPr>
          <p:cNvPr id="27" name="Group 26">
            <a:extLst>
              <a:ext uri="{FF2B5EF4-FFF2-40B4-BE49-F238E27FC236}">
                <a16:creationId xmlns:a16="http://schemas.microsoft.com/office/drawing/2014/main" id="{7E704D15-A46C-C14F-9554-36E66C5CB949}"/>
              </a:ext>
            </a:extLst>
          </p:cNvPr>
          <p:cNvGrpSpPr/>
          <p:nvPr/>
        </p:nvGrpSpPr>
        <p:grpSpPr>
          <a:xfrm rot="16200000">
            <a:off x="-2083349" y="2699285"/>
            <a:ext cx="5825561" cy="1356318"/>
            <a:chOff x="485474" y="1398833"/>
            <a:chExt cx="5410204" cy="1369767"/>
          </a:xfrm>
        </p:grpSpPr>
        <p:sp>
          <p:nvSpPr>
            <p:cNvPr id="28" name="Oval 5">
              <a:extLst>
                <a:ext uri="{FF2B5EF4-FFF2-40B4-BE49-F238E27FC236}">
                  <a16:creationId xmlns:a16="http://schemas.microsoft.com/office/drawing/2014/main" id="{6DF44FA4-D137-F143-9C70-DD682F6F7335}"/>
                </a:ext>
              </a:extLst>
            </p:cNvPr>
            <p:cNvSpPr/>
            <p:nvPr/>
          </p:nvSpPr>
          <p:spPr>
            <a:xfrm>
              <a:off x="485474" y="1600200"/>
              <a:ext cx="5410202" cy="1168400"/>
            </a:xfrm>
            <a:custGeom>
              <a:avLst/>
              <a:gdLst>
                <a:gd name="connsiteX0" fmla="*/ 0 w 5410200"/>
                <a:gd name="connsiteY0" fmla="*/ 990600 h 1981200"/>
                <a:gd name="connsiteX1" fmla="*/ 2705100 w 5410200"/>
                <a:gd name="connsiteY1" fmla="*/ 0 h 1981200"/>
                <a:gd name="connsiteX2" fmla="*/ 5410200 w 5410200"/>
                <a:gd name="connsiteY2" fmla="*/ 990600 h 1981200"/>
                <a:gd name="connsiteX3" fmla="*/ 2705100 w 5410200"/>
                <a:gd name="connsiteY3" fmla="*/ 1981200 h 1981200"/>
                <a:gd name="connsiteX4" fmla="*/ 0 w 5410200"/>
                <a:gd name="connsiteY4" fmla="*/ 990600 h 1981200"/>
                <a:gd name="connsiteX0" fmla="*/ 2 w 5410202"/>
                <a:gd name="connsiteY0" fmla="*/ 990600 h 2298700"/>
                <a:gd name="connsiteX1" fmla="*/ 2705102 w 5410202"/>
                <a:gd name="connsiteY1" fmla="*/ 0 h 2298700"/>
                <a:gd name="connsiteX2" fmla="*/ 5410202 w 5410202"/>
                <a:gd name="connsiteY2" fmla="*/ 990600 h 2298700"/>
                <a:gd name="connsiteX3" fmla="*/ 2717802 w 5410202"/>
                <a:gd name="connsiteY3" fmla="*/ 2298700 h 2298700"/>
                <a:gd name="connsiteX4" fmla="*/ 2 w 5410202"/>
                <a:gd name="connsiteY4" fmla="*/ 990600 h 229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2" h="2298700">
                  <a:moveTo>
                    <a:pt x="2" y="990600"/>
                  </a:moveTo>
                  <a:cubicBezTo>
                    <a:pt x="-2115" y="607483"/>
                    <a:pt x="1211117" y="0"/>
                    <a:pt x="2705102" y="0"/>
                  </a:cubicBezTo>
                  <a:cubicBezTo>
                    <a:pt x="4199087" y="0"/>
                    <a:pt x="5410202" y="443507"/>
                    <a:pt x="5410202" y="990600"/>
                  </a:cubicBezTo>
                  <a:cubicBezTo>
                    <a:pt x="5410202" y="1537693"/>
                    <a:pt x="4211787" y="2298700"/>
                    <a:pt x="2717802" y="2298700"/>
                  </a:cubicBezTo>
                  <a:cubicBezTo>
                    <a:pt x="1223817" y="2298700"/>
                    <a:pt x="2119" y="1373717"/>
                    <a:pt x="2" y="990600"/>
                  </a:cubicBezTo>
                  <a:close/>
                </a:path>
              </a:pathLst>
            </a:custGeom>
            <a:solidFill>
              <a:schemeClr val="bg1">
                <a:lumMod val="50000"/>
                <a:alpha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0">
                <a:defRPr/>
              </a:pPr>
              <a:endParaRPr lang="en-US" sz="1250">
                <a:solidFill>
                  <a:prstClr val="white"/>
                </a:solidFill>
                <a:latin typeface="Calibri" panose="020F0502020204030204"/>
              </a:endParaRPr>
            </a:p>
          </p:txBody>
        </p:sp>
        <p:sp>
          <p:nvSpPr>
            <p:cNvPr id="29" name="Rectangle 28">
              <a:extLst>
                <a:ext uri="{FF2B5EF4-FFF2-40B4-BE49-F238E27FC236}">
                  <a16:creationId xmlns:a16="http://schemas.microsoft.com/office/drawing/2014/main" id="{A8DE3294-F9E9-F24B-947F-67A2BF69203B}"/>
                </a:ext>
              </a:extLst>
            </p:cNvPr>
            <p:cNvSpPr/>
            <p:nvPr/>
          </p:nvSpPr>
          <p:spPr>
            <a:xfrm>
              <a:off x="595926" y="1398833"/>
              <a:ext cx="5299752" cy="78556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0">
                <a:defRPr/>
              </a:pPr>
              <a:endParaRPr lang="en-US" sz="1250">
                <a:solidFill>
                  <a:prstClr val="white"/>
                </a:solidFill>
                <a:latin typeface="Calibri" panose="020F0502020204030204"/>
              </a:endParaRPr>
            </a:p>
          </p:txBody>
        </p:sp>
      </p:grpSp>
      <p:sp>
        <p:nvSpPr>
          <p:cNvPr id="30" name="Rectangle 29">
            <a:extLst>
              <a:ext uri="{FF2B5EF4-FFF2-40B4-BE49-F238E27FC236}">
                <a16:creationId xmlns:a16="http://schemas.microsoft.com/office/drawing/2014/main" id="{FD375206-90A2-8B49-99AB-6448D63B5898}"/>
              </a:ext>
            </a:extLst>
          </p:cNvPr>
          <p:cNvSpPr/>
          <p:nvPr/>
        </p:nvSpPr>
        <p:spPr>
          <a:xfrm rot="16200000">
            <a:off x="-1671643" y="3045303"/>
            <a:ext cx="4511354" cy="384721"/>
          </a:xfrm>
          <a:prstGeom prst="rect">
            <a:avLst/>
          </a:prstGeom>
          <a:noFill/>
        </p:spPr>
        <p:txBody>
          <a:bodyPr wrap="square" lIns="76200" tIns="38100" rIns="76200" bIns="38100">
            <a:spAutoFit/>
          </a:bodyPr>
          <a:lstStyle/>
          <a:p>
            <a:r>
              <a:rPr lang="ro-RO" sz="2000" b="1" dirty="0">
                <a:latin typeface="Times New Roman" panose="02020603050405020304" pitchFamily="18" charset="0"/>
                <a:cs typeface="Times New Roman" panose="02020603050405020304" pitchFamily="18" charset="0"/>
              </a:rPr>
              <a:t>ACTIVITĂȚILE PROIECTULUI</a:t>
            </a:r>
            <a:endParaRPr lang="ro-RO" sz="2000"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41AB16A0-B300-4733-ACF0-103E3CB3C330}"/>
              </a:ext>
            </a:extLst>
          </p:cNvPr>
          <p:cNvSpPr/>
          <p:nvPr/>
        </p:nvSpPr>
        <p:spPr>
          <a:xfrm>
            <a:off x="918176" y="759060"/>
            <a:ext cx="2986311" cy="1070742"/>
          </a:xfrm>
          <a:prstGeom prst="rect">
            <a:avLst/>
          </a:prstGeom>
        </p:spPr>
        <p:txBody>
          <a:bodyPr wrap="square">
            <a:spAutoFit/>
          </a:bodyPr>
          <a:lstStyle/>
          <a:p>
            <a:pPr algn="just">
              <a:lnSpc>
                <a:spcPct val="107000"/>
              </a:lnSpc>
              <a:spcAft>
                <a:spcPts val="800"/>
              </a:spcAft>
            </a:pPr>
            <a:r>
              <a:rPr lang="ro-RO" sz="1200" dirty="0">
                <a:latin typeface="Times New Roman" panose="02020603050405020304" pitchFamily="18" charset="0"/>
                <a:ea typeface="Calibri" panose="020F0502020204030204" pitchFamily="34" charset="0"/>
                <a:cs typeface="Times New Roman" panose="02020603050405020304" pitchFamily="18" charset="0"/>
              </a:rPr>
              <a:t>Activitatea A1 - Crearea </a:t>
            </a:r>
            <a:r>
              <a:rPr lang="ro-RO" sz="1200" dirty="0" err="1">
                <a:latin typeface="Times New Roman" panose="02020603050405020304" pitchFamily="18" charset="0"/>
                <a:ea typeface="Calibri" panose="020F0502020204030204" pitchFamily="34" charset="0"/>
                <a:cs typeface="Times New Roman" panose="02020603050405020304" pitchFamily="18" charset="0"/>
              </a:rPr>
              <a:t>şi</a:t>
            </a:r>
            <a:r>
              <a:rPr lang="ro-RO" sz="1200" dirty="0">
                <a:latin typeface="Times New Roman" panose="02020603050405020304" pitchFamily="18" charset="0"/>
                <a:ea typeface="Calibri" panose="020F0502020204030204" pitchFamily="34" charset="0"/>
                <a:cs typeface="Times New Roman" panose="02020603050405020304" pitchFamily="18" charset="0"/>
              </a:rPr>
              <a:t> dezvoltarea unei </a:t>
            </a:r>
            <a:r>
              <a:rPr lang="ro-RO" sz="1200" dirty="0" err="1">
                <a:latin typeface="Times New Roman" panose="02020603050405020304" pitchFamily="18" charset="0"/>
                <a:ea typeface="Calibri" panose="020F0502020204030204" pitchFamily="34" charset="0"/>
                <a:cs typeface="Times New Roman" panose="02020603050405020304" pitchFamily="18" charset="0"/>
              </a:rPr>
              <a:t>reţele</a:t>
            </a:r>
            <a:r>
              <a:rPr lang="ro-RO" sz="1200" dirty="0">
                <a:latin typeface="Times New Roman" panose="02020603050405020304" pitchFamily="18" charset="0"/>
                <a:ea typeface="Calibri" panose="020F0502020204030204" pitchFamily="34" charset="0"/>
                <a:cs typeface="Times New Roman" panose="02020603050405020304" pitchFamily="18" charset="0"/>
              </a:rPr>
              <a:t> </a:t>
            </a:r>
            <a:r>
              <a:rPr lang="ro-RO" sz="1200" dirty="0" err="1">
                <a:latin typeface="Times New Roman" panose="02020603050405020304" pitchFamily="18" charset="0"/>
                <a:ea typeface="Calibri" panose="020F0502020204030204" pitchFamily="34" charset="0"/>
                <a:cs typeface="Times New Roman" panose="02020603050405020304" pitchFamily="18" charset="0"/>
              </a:rPr>
              <a:t>naţionale</a:t>
            </a:r>
            <a:r>
              <a:rPr lang="ro-RO" sz="1200" dirty="0">
                <a:latin typeface="Times New Roman" panose="02020603050405020304" pitchFamily="18" charset="0"/>
                <a:ea typeface="Calibri" panose="020F0502020204030204" pitchFamily="34" charset="0"/>
                <a:cs typeface="Times New Roman" panose="02020603050405020304" pitchFamily="18" charset="0"/>
              </a:rPr>
              <a:t> inovative integrate de </a:t>
            </a:r>
            <a:r>
              <a:rPr lang="ro-RO" sz="1200" dirty="0" err="1">
                <a:latin typeface="Times New Roman" panose="02020603050405020304" pitchFamily="18" charset="0"/>
                <a:ea typeface="Calibri" panose="020F0502020204030204" pitchFamily="34" charset="0"/>
                <a:cs typeface="Times New Roman" panose="02020603050405020304" pitchFamily="18" charset="0"/>
              </a:rPr>
              <a:t>locuinţe</a:t>
            </a:r>
            <a:r>
              <a:rPr lang="ro-RO" sz="1200" dirty="0">
                <a:latin typeface="Times New Roman" panose="02020603050405020304" pitchFamily="18" charset="0"/>
                <a:ea typeface="Calibri" panose="020F0502020204030204" pitchFamily="34" charset="0"/>
                <a:cs typeface="Times New Roman" panose="02020603050405020304" pitchFamily="18" charset="0"/>
              </a:rPr>
              <a:t> protejate pentru transferul la o </a:t>
            </a:r>
            <a:r>
              <a:rPr lang="ro-RO" sz="1200" dirty="0" err="1">
                <a:latin typeface="Times New Roman" panose="02020603050405020304" pitchFamily="18" charset="0"/>
                <a:ea typeface="Calibri" panose="020F0502020204030204" pitchFamily="34" charset="0"/>
                <a:cs typeface="Times New Roman" panose="02020603050405020304" pitchFamily="18" charset="0"/>
              </a:rPr>
              <a:t>viaţă</a:t>
            </a:r>
            <a:r>
              <a:rPr lang="ro-RO" sz="1200" dirty="0">
                <a:latin typeface="Times New Roman" panose="02020603050405020304" pitchFamily="18" charset="0"/>
                <a:ea typeface="Calibri" panose="020F0502020204030204" pitchFamily="34" charset="0"/>
                <a:cs typeface="Times New Roman" panose="02020603050405020304" pitchFamily="18" charset="0"/>
              </a:rPr>
              <a:t> independentă al victimelor </a:t>
            </a:r>
            <a:r>
              <a:rPr lang="ro-RO" sz="1200" dirty="0" err="1">
                <a:latin typeface="Times New Roman" panose="02020603050405020304" pitchFamily="18" charset="0"/>
                <a:ea typeface="Calibri" panose="020F0502020204030204" pitchFamily="34" charset="0"/>
                <a:cs typeface="Times New Roman" panose="02020603050405020304" pitchFamily="18" charset="0"/>
              </a:rPr>
              <a:t>violenţei</a:t>
            </a:r>
            <a:r>
              <a:rPr lang="ro-RO" sz="1200" dirty="0">
                <a:latin typeface="Times New Roman" panose="02020603050405020304" pitchFamily="18" charset="0"/>
                <a:ea typeface="Calibri" panose="020F0502020204030204" pitchFamily="34" charset="0"/>
                <a:cs typeface="Times New Roman" panose="02020603050405020304" pitchFamily="18" charset="0"/>
              </a:rPr>
              <a:t> domestice</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AA6B254E-91A2-4467-8265-AF2AB2CE89F1}"/>
              </a:ext>
            </a:extLst>
          </p:cNvPr>
          <p:cNvSpPr/>
          <p:nvPr/>
        </p:nvSpPr>
        <p:spPr>
          <a:xfrm>
            <a:off x="918176" y="2777080"/>
            <a:ext cx="3380089" cy="2590196"/>
          </a:xfrm>
          <a:prstGeom prst="rect">
            <a:avLst/>
          </a:prstGeom>
        </p:spPr>
        <p:txBody>
          <a:bodyPr wrap="square">
            <a:spAutoFit/>
          </a:bodyPr>
          <a:lstStyle/>
          <a:p>
            <a:pPr algn="just">
              <a:lnSpc>
                <a:spcPct val="107000"/>
              </a:lnSpc>
              <a:spcAft>
                <a:spcPts val="800"/>
              </a:spcAft>
            </a:pPr>
            <a:r>
              <a:rPr lang="ro-RO" sz="1400" dirty="0">
                <a:solidFill>
                  <a:schemeClr val="bg1"/>
                </a:solidFill>
                <a:latin typeface="Times New Roman" panose="02020603050405020304" pitchFamily="18" charset="0"/>
                <a:cs typeface="Times New Roman" panose="02020603050405020304" pitchFamily="18" charset="0"/>
              </a:rPr>
              <a:t>Martie 2019 -  August 2019</a:t>
            </a:r>
            <a:endParaRPr lang="ro-RO"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În ceea ce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priveşte</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derularea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activităţii</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A1, pentru a se asigura transferul la o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viaţă</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independentă al victimelor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violenţei</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domestice, va fi creată, dezvoltată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şi</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operaţionalizată</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o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reţea</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naţională</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inovativă integrată de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intervenţie</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formată din minim 42 de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locuinţe</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protejate (1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locuinţă</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la nivel de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judeţ</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municipiul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Bucureşti</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În acest sens, vor fi identificate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localităţile</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şi</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spaţiile</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aferente pentru crearea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locuinţelor</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protejate în vederea amenajării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şi</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dotării acestora, asigurării personalului specializat necesar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funcţionării</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serviciilor integrate, asigurării </a:t>
            </a:r>
            <a:r>
              <a:rPr lang="ro-RO" sz="1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funcţionării</a:t>
            </a:r>
            <a:r>
              <a:rPr lang="ro-RO" sz="1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serviciilor sociale prestate, conform standardelor minime de calitate în domeniu. </a:t>
            </a:r>
            <a:endParaRPr lang="ro-R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Oval 5">
            <a:extLst>
              <a:ext uri="{FF2B5EF4-FFF2-40B4-BE49-F238E27FC236}">
                <a16:creationId xmlns:a16="http://schemas.microsoft.com/office/drawing/2014/main" id="{E67AFF64-7BF0-40A2-8B0E-FEC738BE3E56}"/>
              </a:ext>
            </a:extLst>
          </p:cNvPr>
          <p:cNvSpPr/>
          <p:nvPr/>
        </p:nvSpPr>
        <p:spPr>
          <a:xfrm rot="16200000">
            <a:off x="1851094" y="3408127"/>
            <a:ext cx="5810458" cy="1363609"/>
          </a:xfrm>
          <a:custGeom>
            <a:avLst/>
            <a:gdLst>
              <a:gd name="connsiteX0" fmla="*/ 0 w 5410200"/>
              <a:gd name="connsiteY0" fmla="*/ 990600 h 1981200"/>
              <a:gd name="connsiteX1" fmla="*/ 2705100 w 5410200"/>
              <a:gd name="connsiteY1" fmla="*/ 0 h 1981200"/>
              <a:gd name="connsiteX2" fmla="*/ 5410200 w 5410200"/>
              <a:gd name="connsiteY2" fmla="*/ 990600 h 1981200"/>
              <a:gd name="connsiteX3" fmla="*/ 2705100 w 5410200"/>
              <a:gd name="connsiteY3" fmla="*/ 1981200 h 1981200"/>
              <a:gd name="connsiteX4" fmla="*/ 0 w 5410200"/>
              <a:gd name="connsiteY4" fmla="*/ 990600 h 1981200"/>
              <a:gd name="connsiteX0" fmla="*/ 2 w 5410202"/>
              <a:gd name="connsiteY0" fmla="*/ 990600 h 2298700"/>
              <a:gd name="connsiteX1" fmla="*/ 2705102 w 5410202"/>
              <a:gd name="connsiteY1" fmla="*/ 0 h 2298700"/>
              <a:gd name="connsiteX2" fmla="*/ 5410202 w 5410202"/>
              <a:gd name="connsiteY2" fmla="*/ 990600 h 2298700"/>
              <a:gd name="connsiteX3" fmla="*/ 2717802 w 5410202"/>
              <a:gd name="connsiteY3" fmla="*/ 2298700 h 2298700"/>
              <a:gd name="connsiteX4" fmla="*/ 2 w 5410202"/>
              <a:gd name="connsiteY4" fmla="*/ 990600 h 229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2" h="2298700">
                <a:moveTo>
                  <a:pt x="2" y="990600"/>
                </a:moveTo>
                <a:cubicBezTo>
                  <a:pt x="-2115" y="607483"/>
                  <a:pt x="1211117" y="0"/>
                  <a:pt x="2705102" y="0"/>
                </a:cubicBezTo>
                <a:cubicBezTo>
                  <a:pt x="4199087" y="0"/>
                  <a:pt x="5410202" y="443507"/>
                  <a:pt x="5410202" y="990600"/>
                </a:cubicBezTo>
                <a:cubicBezTo>
                  <a:pt x="5410202" y="1537693"/>
                  <a:pt x="4211787" y="2298700"/>
                  <a:pt x="2717802" y="2298700"/>
                </a:cubicBezTo>
                <a:cubicBezTo>
                  <a:pt x="1223817" y="2298700"/>
                  <a:pt x="2119" y="1373717"/>
                  <a:pt x="2" y="990600"/>
                </a:cubicBezTo>
                <a:close/>
              </a:path>
            </a:pathLst>
          </a:custGeom>
          <a:solidFill>
            <a:schemeClr val="bg1">
              <a:lumMod val="50000"/>
              <a:alpha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defRPr/>
            </a:pPr>
            <a:endParaRPr lang="en-US" sz="1500">
              <a:solidFill>
                <a:prstClr val="white"/>
              </a:solidFill>
              <a:latin typeface="Calibri" panose="020F0502020204030204"/>
            </a:endParaRPr>
          </a:p>
        </p:txBody>
      </p:sp>
      <p:sp>
        <p:nvSpPr>
          <p:cNvPr id="38" name="Pentagon 9">
            <a:extLst>
              <a:ext uri="{FF2B5EF4-FFF2-40B4-BE49-F238E27FC236}">
                <a16:creationId xmlns:a16="http://schemas.microsoft.com/office/drawing/2014/main" id="{B037D6A8-9972-47B7-A222-B7CE27810F18}"/>
              </a:ext>
            </a:extLst>
          </p:cNvPr>
          <p:cNvSpPr/>
          <p:nvPr/>
        </p:nvSpPr>
        <p:spPr>
          <a:xfrm>
            <a:off x="4449188" y="660246"/>
            <a:ext cx="4063131" cy="1236054"/>
          </a:xfrm>
          <a:prstGeom prst="homePlate">
            <a:avLst/>
          </a:prstGeom>
          <a:solidFill>
            <a:srgbClr val="27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solidFill>
                  <a:schemeClr val="tx1"/>
                </a:solidFill>
                <a:latin typeface="Times New Roman" panose="02020603050405020304" pitchFamily="18" charset="0"/>
                <a:cs typeface="Times New Roman" panose="02020603050405020304" pitchFamily="18" charset="0"/>
              </a:rPr>
              <a:t>Activitatea A2 - </a:t>
            </a:r>
            <a:r>
              <a:rPr lang="ro-RO" sz="1200" dirty="0" err="1">
                <a:solidFill>
                  <a:schemeClr val="tx1"/>
                </a:solidFill>
                <a:latin typeface="Times New Roman" panose="02020603050405020304" pitchFamily="18" charset="0"/>
                <a:cs typeface="Times New Roman" panose="02020603050405020304" pitchFamily="18" charset="0"/>
              </a:rPr>
              <a:t>Operaţionalizarea</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reţelei</a:t>
            </a:r>
            <a:r>
              <a:rPr lang="ro-RO" sz="1200" dirty="0">
                <a:solidFill>
                  <a:schemeClr val="tx1"/>
                </a:solidFill>
                <a:latin typeface="Times New Roman" panose="02020603050405020304" pitchFamily="18" charset="0"/>
                <a:cs typeface="Times New Roman" panose="02020603050405020304" pitchFamily="18" charset="0"/>
              </a:rPr>
              <a:t> </a:t>
            </a:r>
            <a:r>
              <a:rPr lang="ro-RO" sz="1200" dirty="0" err="1">
                <a:solidFill>
                  <a:schemeClr val="tx1"/>
                </a:solidFill>
                <a:latin typeface="Times New Roman" panose="02020603050405020304" pitchFamily="18" charset="0"/>
                <a:cs typeface="Times New Roman" panose="02020603050405020304" pitchFamily="18" charset="0"/>
              </a:rPr>
              <a:t>naţionale</a:t>
            </a:r>
            <a:r>
              <a:rPr lang="ro-RO" sz="1200" dirty="0">
                <a:solidFill>
                  <a:schemeClr val="tx1"/>
                </a:solidFill>
                <a:latin typeface="Times New Roman" panose="02020603050405020304" pitchFamily="18" charset="0"/>
                <a:cs typeface="Times New Roman" panose="02020603050405020304" pitchFamily="18" charset="0"/>
              </a:rPr>
              <a:t> inovative integrate de </a:t>
            </a:r>
            <a:r>
              <a:rPr lang="ro-RO" sz="1200" dirty="0" err="1">
                <a:solidFill>
                  <a:schemeClr val="tx1"/>
                </a:solidFill>
                <a:latin typeface="Times New Roman" panose="02020603050405020304" pitchFamily="18" charset="0"/>
                <a:cs typeface="Times New Roman" panose="02020603050405020304" pitchFamily="18" charset="0"/>
              </a:rPr>
              <a:t>locuinţe</a:t>
            </a:r>
            <a:r>
              <a:rPr lang="ro-RO" sz="1200" dirty="0">
                <a:solidFill>
                  <a:schemeClr val="tx1"/>
                </a:solidFill>
                <a:latin typeface="Times New Roman" panose="02020603050405020304" pitchFamily="18" charset="0"/>
                <a:cs typeface="Times New Roman" panose="02020603050405020304" pitchFamily="18" charset="0"/>
              </a:rPr>
              <a:t> protejate în vederea asigurării </a:t>
            </a:r>
            <a:r>
              <a:rPr lang="ro-RO" sz="1200" dirty="0" err="1">
                <a:solidFill>
                  <a:schemeClr val="tx1"/>
                </a:solidFill>
                <a:latin typeface="Times New Roman" panose="02020603050405020304" pitchFamily="18" charset="0"/>
                <a:cs typeface="Times New Roman" panose="02020603050405020304" pitchFamily="18" charset="0"/>
              </a:rPr>
              <a:t>funcţionării</a:t>
            </a:r>
            <a:r>
              <a:rPr lang="ro-RO" sz="1200" dirty="0">
                <a:solidFill>
                  <a:schemeClr val="tx1"/>
                </a:solidFill>
                <a:latin typeface="Times New Roman" panose="02020603050405020304" pitchFamily="18" charset="0"/>
                <a:cs typeface="Times New Roman" panose="02020603050405020304" pitchFamily="18" charset="0"/>
              </a:rPr>
              <a:t> serviciilor sociale destinate victimelor </a:t>
            </a:r>
            <a:r>
              <a:rPr lang="ro-RO" sz="1200" dirty="0" err="1">
                <a:solidFill>
                  <a:schemeClr val="tx1"/>
                </a:solidFill>
                <a:latin typeface="Times New Roman" panose="02020603050405020304" pitchFamily="18" charset="0"/>
                <a:cs typeface="Times New Roman" panose="02020603050405020304" pitchFamily="18" charset="0"/>
              </a:rPr>
              <a:t>violenţei</a:t>
            </a:r>
            <a:r>
              <a:rPr lang="ro-RO" sz="1200" dirty="0">
                <a:solidFill>
                  <a:schemeClr val="tx1"/>
                </a:solidFill>
                <a:latin typeface="Times New Roman" panose="02020603050405020304" pitchFamily="18" charset="0"/>
                <a:cs typeface="Times New Roman" panose="02020603050405020304" pitchFamily="18" charset="0"/>
              </a:rPr>
              <a:t> domestice care necesită separarea de agresor </a:t>
            </a:r>
            <a:r>
              <a:rPr lang="ro-RO" sz="1200" dirty="0" err="1">
                <a:solidFill>
                  <a:schemeClr val="tx1"/>
                </a:solidFill>
                <a:latin typeface="Times New Roman" panose="02020603050405020304" pitchFamily="18" charset="0"/>
                <a:cs typeface="Times New Roman" panose="02020603050405020304" pitchFamily="18" charset="0"/>
              </a:rPr>
              <a:t>şi</a:t>
            </a:r>
            <a:r>
              <a:rPr lang="ro-RO" sz="1200" dirty="0">
                <a:solidFill>
                  <a:schemeClr val="tx1"/>
                </a:solidFill>
                <a:latin typeface="Times New Roman" panose="02020603050405020304" pitchFamily="18" charset="0"/>
                <a:cs typeface="Times New Roman" panose="02020603050405020304" pitchFamily="18" charset="0"/>
              </a:rPr>
              <a:t> sprijin pentru </a:t>
            </a:r>
            <a:r>
              <a:rPr lang="ro-RO" sz="1200" dirty="0" err="1">
                <a:solidFill>
                  <a:schemeClr val="tx1"/>
                </a:solidFill>
                <a:latin typeface="Times New Roman" panose="02020603050405020304" pitchFamily="18" charset="0"/>
                <a:cs typeface="Times New Roman" panose="02020603050405020304" pitchFamily="18" charset="0"/>
              </a:rPr>
              <a:t>tranziţia</a:t>
            </a:r>
            <a:r>
              <a:rPr lang="ro-RO" sz="1200" dirty="0">
                <a:solidFill>
                  <a:schemeClr val="tx1"/>
                </a:solidFill>
                <a:latin typeface="Times New Roman" panose="02020603050405020304" pitchFamily="18" charset="0"/>
                <a:cs typeface="Times New Roman" panose="02020603050405020304" pitchFamily="18" charset="0"/>
              </a:rPr>
              <a:t> la o </a:t>
            </a:r>
            <a:r>
              <a:rPr lang="ro-RO" sz="1200" dirty="0" err="1">
                <a:solidFill>
                  <a:schemeClr val="tx1"/>
                </a:solidFill>
                <a:latin typeface="Times New Roman" panose="02020603050405020304" pitchFamily="18" charset="0"/>
                <a:cs typeface="Times New Roman" panose="02020603050405020304" pitchFamily="18" charset="0"/>
              </a:rPr>
              <a:t>viaţă</a:t>
            </a:r>
            <a:r>
              <a:rPr lang="ro-RO" sz="1200" dirty="0">
                <a:solidFill>
                  <a:schemeClr val="tx1"/>
                </a:solidFill>
                <a:latin typeface="Times New Roman" panose="02020603050405020304" pitchFamily="18" charset="0"/>
                <a:cs typeface="Times New Roman" panose="02020603050405020304" pitchFamily="18" charset="0"/>
              </a:rPr>
              <a:t> independentă</a:t>
            </a:r>
          </a:p>
        </p:txBody>
      </p:sp>
      <p:sp>
        <p:nvSpPr>
          <p:cNvPr id="40" name="Rectangle 39">
            <a:extLst>
              <a:ext uri="{FF2B5EF4-FFF2-40B4-BE49-F238E27FC236}">
                <a16:creationId xmlns:a16="http://schemas.microsoft.com/office/drawing/2014/main" id="{24C7D23E-D577-444B-AC5E-81A357A0BDA0}"/>
              </a:ext>
            </a:extLst>
          </p:cNvPr>
          <p:cNvSpPr/>
          <p:nvPr/>
        </p:nvSpPr>
        <p:spPr>
          <a:xfrm>
            <a:off x="4501860" y="2733466"/>
            <a:ext cx="3785603" cy="3070841"/>
          </a:xfrm>
          <a:prstGeom prst="rect">
            <a:avLst/>
          </a:prstGeom>
        </p:spPr>
        <p:txBody>
          <a:bodyPr wrap="square">
            <a:spAutoFit/>
          </a:bodyPr>
          <a:lstStyle/>
          <a:p>
            <a:pPr algn="just">
              <a:lnSpc>
                <a:spcPct val="115000"/>
              </a:lnSpc>
              <a:tabLst>
                <a:tab pos="171450" algn="l"/>
                <a:tab pos="514350" algn="l"/>
              </a:tabLst>
            </a:pPr>
            <a:r>
              <a:rPr lang="ro-RO" sz="1400" dirty="0">
                <a:latin typeface="Times New Roman" panose="02020603050405020304" pitchFamily="18" charset="0"/>
                <a:cs typeface="Times New Roman" panose="02020603050405020304" pitchFamily="18" charset="0"/>
              </a:rPr>
              <a:t>Martie 2019 -  Februarie 2023</a:t>
            </a:r>
          </a:p>
          <a:p>
            <a:pPr algn="just">
              <a:lnSpc>
                <a:spcPct val="115000"/>
              </a:lnSpc>
              <a:tabLst>
                <a:tab pos="171450" algn="l"/>
                <a:tab pos="514350" algn="l"/>
              </a:tabLst>
            </a:pPr>
            <a:endParaRPr lang="ro-RO"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tabLst>
                <a:tab pos="171450" algn="l"/>
                <a:tab pos="514350" algn="l"/>
              </a:tabLst>
            </a:pPr>
            <a:r>
              <a:rPr lang="ro-RO" sz="1100" dirty="0">
                <a:latin typeface="Times New Roman" panose="02020603050405020304" pitchFamily="18" charset="0"/>
                <a:ea typeface="Calibri" panose="020F0502020204030204" pitchFamily="34" charset="0"/>
                <a:cs typeface="Times New Roman" panose="02020603050405020304" pitchFamily="18" charset="0"/>
              </a:rPr>
              <a:t>În  cadrul </a:t>
            </a:r>
            <a:r>
              <a:rPr lang="ro-RO" sz="1100" dirty="0" err="1">
                <a:latin typeface="Times New Roman" panose="02020603050405020304" pitchFamily="18" charset="0"/>
                <a:ea typeface="Calibri" panose="020F0502020204030204" pitchFamily="34" charset="0"/>
                <a:cs typeface="Times New Roman" panose="02020603050405020304" pitchFamily="18" charset="0"/>
              </a:rPr>
              <a:t>subactivităţii</a:t>
            </a:r>
            <a:r>
              <a:rPr lang="ro-RO" sz="1100" dirty="0">
                <a:latin typeface="Times New Roman" panose="02020603050405020304" pitchFamily="18" charset="0"/>
                <a:ea typeface="Calibri" panose="020F0502020204030204" pitchFamily="34" charset="0"/>
                <a:cs typeface="Times New Roman" panose="02020603050405020304" pitchFamily="18" charset="0"/>
              </a:rPr>
              <a:t> se vor realiza </a:t>
            </a:r>
            <a:r>
              <a:rPr lang="ro-RO" sz="1100" dirty="0" err="1">
                <a:latin typeface="Times New Roman" panose="02020603050405020304" pitchFamily="18" charset="0"/>
                <a:ea typeface="Calibri" panose="020F0502020204030204" pitchFamily="34" charset="0"/>
                <a:cs typeface="Times New Roman" panose="02020603050405020304" pitchFamily="18" charset="0"/>
              </a:rPr>
              <a:t>activităţi</a:t>
            </a:r>
            <a:r>
              <a:rPr lang="ro-RO" sz="1100" dirty="0">
                <a:latin typeface="Times New Roman" panose="02020603050405020304" pitchFamily="18" charset="0"/>
                <a:ea typeface="Calibri" panose="020F0502020204030204" pitchFamily="34" charset="0"/>
                <a:cs typeface="Times New Roman" panose="02020603050405020304" pitchFamily="18" charset="0"/>
              </a:rPr>
              <a:t> de </a:t>
            </a:r>
            <a:r>
              <a:rPr lang="ro-RO" sz="1100" dirty="0" err="1">
                <a:latin typeface="Times New Roman" panose="02020603050405020304" pitchFamily="18" charset="0"/>
                <a:ea typeface="Calibri" panose="020F0502020204030204" pitchFamily="34" charset="0"/>
                <a:cs typeface="Times New Roman" panose="02020603050405020304" pitchFamily="18" charset="0"/>
              </a:rPr>
              <a:t>operaţionalizare</a:t>
            </a:r>
            <a:r>
              <a:rPr lang="ro-RO" sz="1100" dirty="0">
                <a:latin typeface="Times New Roman" panose="02020603050405020304" pitchFamily="18" charset="0"/>
                <a:ea typeface="Calibri" panose="020F0502020204030204" pitchFamily="34" charset="0"/>
                <a:cs typeface="Times New Roman" panose="02020603050405020304" pitchFamily="18" charset="0"/>
              </a:rPr>
              <a:t> a </a:t>
            </a:r>
            <a:r>
              <a:rPr lang="ro-RO" sz="1100" dirty="0" err="1">
                <a:latin typeface="Times New Roman" panose="02020603050405020304" pitchFamily="18" charset="0"/>
                <a:ea typeface="Calibri" panose="020F0502020204030204" pitchFamily="34" charset="0"/>
                <a:cs typeface="Times New Roman" panose="02020603050405020304" pitchFamily="18" charset="0"/>
              </a:rPr>
              <a:t>reţelei</a:t>
            </a:r>
            <a:r>
              <a:rPr lang="ro-RO" sz="1100" dirty="0">
                <a:latin typeface="Times New Roman" panose="02020603050405020304" pitchFamily="18" charset="0"/>
                <a:ea typeface="Calibri" panose="020F0502020204030204" pitchFamily="34" charset="0"/>
                <a:cs typeface="Times New Roman" panose="02020603050405020304" pitchFamily="18" charset="0"/>
              </a:rPr>
              <a:t> </a:t>
            </a:r>
            <a:r>
              <a:rPr lang="ro-RO" sz="1100" dirty="0" err="1">
                <a:latin typeface="Times New Roman" panose="02020603050405020304" pitchFamily="18" charset="0"/>
                <a:ea typeface="Calibri" panose="020F0502020204030204" pitchFamily="34" charset="0"/>
                <a:cs typeface="Times New Roman" panose="02020603050405020304" pitchFamily="18" charset="0"/>
              </a:rPr>
              <a:t>naţionale</a:t>
            </a:r>
            <a:r>
              <a:rPr lang="ro-RO" sz="1100" dirty="0">
                <a:latin typeface="Times New Roman" panose="02020603050405020304" pitchFamily="18" charset="0"/>
                <a:ea typeface="Calibri" panose="020F0502020204030204" pitchFamily="34" charset="0"/>
                <a:cs typeface="Times New Roman" panose="02020603050405020304" pitchFamily="18" charset="0"/>
              </a:rPr>
              <a:t> inovative integrate de </a:t>
            </a:r>
            <a:r>
              <a:rPr lang="ro-RO" sz="1100" dirty="0" err="1">
                <a:latin typeface="Times New Roman" panose="02020603050405020304" pitchFamily="18" charset="0"/>
                <a:ea typeface="Calibri" panose="020F0502020204030204" pitchFamily="34" charset="0"/>
                <a:cs typeface="Times New Roman" panose="02020603050405020304" pitchFamily="18" charset="0"/>
              </a:rPr>
              <a:t>locuinţe</a:t>
            </a:r>
            <a:r>
              <a:rPr lang="ro-RO" sz="1100" dirty="0">
                <a:latin typeface="Times New Roman" panose="02020603050405020304" pitchFamily="18" charset="0"/>
                <a:ea typeface="Calibri" panose="020F0502020204030204" pitchFamily="34" charset="0"/>
                <a:cs typeface="Times New Roman" panose="02020603050405020304" pitchFamily="18" charset="0"/>
              </a:rPr>
              <a:t> protejate. În cadrul rețelei naționale inovative integrate de locuințe protejate se vor furniza servicii integrate pentru persoanele beneficiare din cadrul locuințelor protejate, după caz: cazare temporară, servicii de consiliere </a:t>
            </a:r>
            <a:r>
              <a:rPr lang="ro-RO" sz="1100" dirty="0" err="1">
                <a:latin typeface="Times New Roman" panose="02020603050405020304" pitchFamily="18" charset="0"/>
                <a:ea typeface="Calibri" panose="020F0502020204030204" pitchFamily="34" charset="0"/>
                <a:cs typeface="Times New Roman" panose="02020603050405020304" pitchFamily="18" charset="0"/>
              </a:rPr>
              <a:t>psiho</a:t>
            </a:r>
            <a:r>
              <a:rPr lang="ro-RO" sz="1100" dirty="0">
                <a:latin typeface="Times New Roman" panose="02020603050405020304" pitchFamily="18" charset="0"/>
                <a:ea typeface="Calibri" panose="020F0502020204030204" pitchFamily="34" charset="0"/>
                <a:cs typeface="Times New Roman" panose="02020603050405020304" pitchFamily="18" charset="0"/>
              </a:rPr>
              <a:t>-</a:t>
            </a:r>
            <a:r>
              <a:rPr lang="ro-RO" sz="1100" dirty="0" err="1">
                <a:latin typeface="Times New Roman" panose="02020603050405020304" pitchFamily="18" charset="0"/>
                <a:ea typeface="Calibri" panose="020F0502020204030204" pitchFamily="34" charset="0"/>
                <a:cs typeface="Times New Roman" panose="02020603050405020304" pitchFamily="18" charset="0"/>
              </a:rPr>
              <a:t>socio</a:t>
            </a:r>
            <a:r>
              <a:rPr lang="ro-RO" sz="1100" dirty="0">
                <a:latin typeface="Times New Roman" panose="02020603050405020304" pitchFamily="18" charset="0"/>
                <a:ea typeface="Calibri" panose="020F0502020204030204" pitchFamily="34" charset="0"/>
                <a:cs typeface="Times New Roman" panose="02020603050405020304" pitchFamily="18" charset="0"/>
              </a:rPr>
              <a:t>-medicală, consiliere juridică, continuarea/reintegrarea în sistemul de educație, furnizarea de măsuri de ocupare, consiliere, formare, </a:t>
            </a:r>
            <a:r>
              <a:rPr lang="ro-RO" sz="1100" dirty="0" err="1">
                <a:latin typeface="Times New Roman" panose="02020603050405020304" pitchFamily="18" charset="0"/>
                <a:ea typeface="Calibri" panose="020F0502020204030204" pitchFamily="34" charset="0"/>
                <a:cs typeface="Times New Roman" panose="02020603050405020304" pitchFamily="18" charset="0"/>
              </a:rPr>
              <a:t>reinserție</a:t>
            </a:r>
            <a:r>
              <a:rPr lang="ro-RO" sz="1100" dirty="0">
                <a:latin typeface="Times New Roman" panose="02020603050405020304" pitchFamily="18" charset="0"/>
                <a:ea typeface="Calibri" panose="020F0502020204030204" pitchFamily="34" charset="0"/>
                <a:cs typeface="Times New Roman" panose="02020603050405020304" pitchFamily="18" charset="0"/>
              </a:rPr>
              <a:t>/ acompaniere </a:t>
            </a:r>
            <a:r>
              <a:rPr lang="ro-RO" sz="1100" dirty="0" err="1">
                <a:latin typeface="Times New Roman" panose="02020603050405020304" pitchFamily="18" charset="0"/>
                <a:ea typeface="Calibri" panose="020F0502020204030204" pitchFamily="34" charset="0"/>
                <a:cs typeface="Times New Roman" panose="02020603050405020304" pitchFamily="18" charset="0"/>
              </a:rPr>
              <a:t>socio</a:t>
            </a:r>
            <a:r>
              <a:rPr lang="ro-RO" sz="1100" dirty="0">
                <a:latin typeface="Times New Roman" panose="02020603050405020304" pitchFamily="18" charset="0"/>
                <a:ea typeface="Calibri" panose="020F0502020204030204" pitchFamily="34" charset="0"/>
                <a:cs typeface="Times New Roman" panose="02020603050405020304" pitchFamily="18" charset="0"/>
              </a:rPr>
              <a:t>-profesională în vederea inserției/</a:t>
            </a:r>
            <a:r>
              <a:rPr lang="ro-RO" sz="1100" dirty="0" err="1">
                <a:latin typeface="Times New Roman" panose="02020603050405020304" pitchFamily="18" charset="0"/>
                <a:ea typeface="Calibri" panose="020F0502020204030204" pitchFamily="34" charset="0"/>
                <a:cs typeface="Times New Roman" panose="02020603050405020304" pitchFamily="18" charset="0"/>
              </a:rPr>
              <a:t>reinserției</a:t>
            </a:r>
            <a:r>
              <a:rPr lang="ro-RO" sz="1100" dirty="0">
                <a:latin typeface="Times New Roman" panose="02020603050405020304" pitchFamily="18" charset="0"/>
                <a:ea typeface="Calibri" panose="020F0502020204030204" pitchFamily="34" charset="0"/>
                <a:cs typeface="Times New Roman" panose="02020603050405020304" pitchFamily="18" charset="0"/>
              </a:rPr>
              <a:t> </a:t>
            </a:r>
            <a:r>
              <a:rPr lang="ro-RO" sz="1100" dirty="0" err="1">
                <a:latin typeface="Times New Roman" panose="02020603050405020304" pitchFamily="18" charset="0"/>
                <a:ea typeface="Calibri" panose="020F0502020204030204" pitchFamily="34" charset="0"/>
                <a:cs typeface="Times New Roman" panose="02020603050405020304" pitchFamily="18" charset="0"/>
              </a:rPr>
              <a:t>socio</a:t>
            </a:r>
            <a:r>
              <a:rPr lang="ro-RO" sz="1100" dirty="0">
                <a:latin typeface="Times New Roman" panose="02020603050405020304" pitchFamily="18" charset="0"/>
                <a:ea typeface="Calibri" panose="020F0502020204030204" pitchFamily="34" charset="0"/>
                <a:cs typeface="Times New Roman" panose="02020603050405020304" pitchFamily="18" charset="0"/>
              </a:rPr>
              <a:t>-profesionale, măsuri de acompaniament etc., în concordanță cu nevoile specifice ale victimelor violenței domestice. Numărul total al beneficiarilor va fi de 756 persoane.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12A14E5D-73CE-4206-8BE4-99B6B2753403}"/>
              </a:ext>
            </a:extLst>
          </p:cNvPr>
          <p:cNvSpPr/>
          <p:nvPr/>
        </p:nvSpPr>
        <p:spPr>
          <a:xfrm>
            <a:off x="8492683" y="1959779"/>
            <a:ext cx="3392173" cy="671851"/>
          </a:xfrm>
          <a:prstGeom prst="rect">
            <a:avLst/>
          </a:prstGeom>
        </p:spPr>
        <p:txBody>
          <a:bodyPr wrap="square">
            <a:spAutoFit/>
          </a:bodyPr>
          <a:lstStyle/>
          <a:p>
            <a:pPr algn="just">
              <a:lnSpc>
                <a:spcPct val="107000"/>
              </a:lnSpc>
              <a:spcAft>
                <a:spcPts val="800"/>
              </a:spcAft>
            </a:pPr>
            <a:r>
              <a:rPr lang="ro-RO" sz="1200" dirty="0" err="1">
                <a:latin typeface="Times New Roman" panose="02020603050405020304" pitchFamily="18" charset="0"/>
                <a:ea typeface="Calibri" panose="020F0502020204030204" pitchFamily="34" charset="0"/>
                <a:cs typeface="Times New Roman" panose="02020603050405020304" pitchFamily="18" charset="0"/>
              </a:rPr>
              <a:t>Subactivitatea</a:t>
            </a:r>
            <a:r>
              <a:rPr lang="ro-RO" sz="1200" dirty="0">
                <a:latin typeface="Times New Roman" panose="02020603050405020304" pitchFamily="18" charset="0"/>
                <a:ea typeface="Calibri" panose="020F0502020204030204" pitchFamily="34" charset="0"/>
                <a:cs typeface="Times New Roman" panose="02020603050405020304" pitchFamily="18" charset="0"/>
              </a:rPr>
              <a:t> 3.1 Crearea </a:t>
            </a:r>
            <a:r>
              <a:rPr lang="ro-RO" sz="1200" dirty="0" err="1">
                <a:latin typeface="Times New Roman" panose="02020603050405020304" pitchFamily="18" charset="0"/>
                <a:ea typeface="Calibri" panose="020F0502020204030204" pitchFamily="34" charset="0"/>
                <a:cs typeface="Times New Roman" panose="02020603050405020304" pitchFamily="18" charset="0"/>
              </a:rPr>
              <a:t>şi</a:t>
            </a:r>
            <a:r>
              <a:rPr lang="ro-RO" sz="1200" dirty="0">
                <a:latin typeface="Times New Roman" panose="02020603050405020304" pitchFamily="18" charset="0"/>
                <a:ea typeface="Calibri" panose="020F0502020204030204" pitchFamily="34" charset="0"/>
                <a:cs typeface="Times New Roman" panose="02020603050405020304" pitchFamily="18" charset="0"/>
              </a:rPr>
              <a:t> dezvoltarea unei </a:t>
            </a:r>
            <a:r>
              <a:rPr lang="ro-RO" sz="1200" dirty="0" err="1">
                <a:latin typeface="Times New Roman" panose="02020603050405020304" pitchFamily="18" charset="0"/>
                <a:ea typeface="Calibri" panose="020F0502020204030204" pitchFamily="34" charset="0"/>
                <a:cs typeface="Times New Roman" panose="02020603050405020304" pitchFamily="18" charset="0"/>
              </a:rPr>
              <a:t>reţele</a:t>
            </a:r>
            <a:r>
              <a:rPr lang="ro-RO" sz="1200" dirty="0">
                <a:latin typeface="Times New Roman" panose="02020603050405020304" pitchFamily="18" charset="0"/>
                <a:ea typeface="Calibri" panose="020F0502020204030204" pitchFamily="34" charset="0"/>
                <a:cs typeface="Times New Roman" panose="02020603050405020304" pitchFamily="18" charset="0"/>
              </a:rPr>
              <a:t> </a:t>
            </a:r>
            <a:r>
              <a:rPr lang="ro-RO" sz="1200" dirty="0" err="1">
                <a:latin typeface="Times New Roman" panose="02020603050405020304" pitchFamily="18" charset="0"/>
                <a:ea typeface="Calibri" panose="020F0502020204030204" pitchFamily="34" charset="0"/>
                <a:cs typeface="Times New Roman" panose="02020603050405020304" pitchFamily="18" charset="0"/>
              </a:rPr>
              <a:t>naţionale</a:t>
            </a:r>
            <a:r>
              <a:rPr lang="ro-RO" sz="1200" dirty="0">
                <a:latin typeface="Times New Roman" panose="02020603050405020304" pitchFamily="18" charset="0"/>
                <a:ea typeface="Calibri" panose="020F0502020204030204" pitchFamily="34" charset="0"/>
                <a:cs typeface="Times New Roman" panose="02020603050405020304" pitchFamily="18" charset="0"/>
              </a:rPr>
              <a:t> formată din 42 de grupuri de suport pentru victimele </a:t>
            </a:r>
            <a:r>
              <a:rPr lang="ro-RO" sz="1200" dirty="0" err="1">
                <a:latin typeface="Times New Roman" panose="02020603050405020304" pitchFamily="18" charset="0"/>
                <a:ea typeface="Calibri" panose="020F0502020204030204" pitchFamily="34" charset="0"/>
                <a:cs typeface="Times New Roman" panose="02020603050405020304" pitchFamily="18" charset="0"/>
              </a:rPr>
              <a:t>violenţei</a:t>
            </a:r>
            <a:r>
              <a:rPr lang="ro-RO" sz="1200" dirty="0">
                <a:latin typeface="Times New Roman" panose="02020603050405020304" pitchFamily="18" charset="0"/>
                <a:ea typeface="Calibri" panose="020F0502020204030204" pitchFamily="34" charset="0"/>
                <a:cs typeface="Times New Roman" panose="02020603050405020304" pitchFamily="18" charset="0"/>
              </a:rPr>
              <a:t> domestice</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Oval 5">
            <a:extLst>
              <a:ext uri="{FF2B5EF4-FFF2-40B4-BE49-F238E27FC236}">
                <a16:creationId xmlns:a16="http://schemas.microsoft.com/office/drawing/2014/main" id="{914A5DF3-D92C-460E-B15F-5E1D510C5B76}"/>
              </a:ext>
            </a:extLst>
          </p:cNvPr>
          <p:cNvSpPr/>
          <p:nvPr/>
        </p:nvSpPr>
        <p:spPr>
          <a:xfrm rot="16200000">
            <a:off x="8886041" y="2593126"/>
            <a:ext cx="5763954" cy="1120186"/>
          </a:xfrm>
          <a:custGeom>
            <a:avLst/>
            <a:gdLst>
              <a:gd name="connsiteX0" fmla="*/ 0 w 5410200"/>
              <a:gd name="connsiteY0" fmla="*/ 990600 h 1981200"/>
              <a:gd name="connsiteX1" fmla="*/ 2705100 w 5410200"/>
              <a:gd name="connsiteY1" fmla="*/ 0 h 1981200"/>
              <a:gd name="connsiteX2" fmla="*/ 5410200 w 5410200"/>
              <a:gd name="connsiteY2" fmla="*/ 990600 h 1981200"/>
              <a:gd name="connsiteX3" fmla="*/ 2705100 w 5410200"/>
              <a:gd name="connsiteY3" fmla="*/ 1981200 h 1981200"/>
              <a:gd name="connsiteX4" fmla="*/ 0 w 5410200"/>
              <a:gd name="connsiteY4" fmla="*/ 990600 h 1981200"/>
              <a:gd name="connsiteX0" fmla="*/ 2 w 5410202"/>
              <a:gd name="connsiteY0" fmla="*/ 990600 h 2298700"/>
              <a:gd name="connsiteX1" fmla="*/ 2705102 w 5410202"/>
              <a:gd name="connsiteY1" fmla="*/ 0 h 2298700"/>
              <a:gd name="connsiteX2" fmla="*/ 5410202 w 5410202"/>
              <a:gd name="connsiteY2" fmla="*/ 990600 h 2298700"/>
              <a:gd name="connsiteX3" fmla="*/ 2717802 w 5410202"/>
              <a:gd name="connsiteY3" fmla="*/ 2298700 h 2298700"/>
              <a:gd name="connsiteX4" fmla="*/ 2 w 5410202"/>
              <a:gd name="connsiteY4" fmla="*/ 990600 h 229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2" h="2298700">
                <a:moveTo>
                  <a:pt x="2" y="990600"/>
                </a:moveTo>
                <a:cubicBezTo>
                  <a:pt x="-2115" y="607483"/>
                  <a:pt x="1211117" y="0"/>
                  <a:pt x="2705102" y="0"/>
                </a:cubicBezTo>
                <a:cubicBezTo>
                  <a:pt x="4199087" y="0"/>
                  <a:pt x="5410202" y="443507"/>
                  <a:pt x="5410202" y="990600"/>
                </a:cubicBezTo>
                <a:cubicBezTo>
                  <a:pt x="5410202" y="1537693"/>
                  <a:pt x="4211787" y="2298700"/>
                  <a:pt x="2717802" y="2298700"/>
                </a:cubicBezTo>
                <a:cubicBezTo>
                  <a:pt x="1223817" y="2298700"/>
                  <a:pt x="2119" y="1373717"/>
                  <a:pt x="2" y="990600"/>
                </a:cubicBezTo>
                <a:close/>
              </a:path>
            </a:pathLst>
          </a:custGeom>
          <a:solidFill>
            <a:schemeClr val="bg1">
              <a:lumMod val="50000"/>
              <a:alpha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40">
              <a:defRPr/>
            </a:pPr>
            <a:endParaRPr lang="en-US" sz="1250" dirty="0">
              <a:solidFill>
                <a:prstClr val="white"/>
              </a:solidFill>
              <a:latin typeface="Calibri" panose="020F0502020204030204"/>
            </a:endParaRPr>
          </a:p>
        </p:txBody>
      </p:sp>
      <p:sp>
        <p:nvSpPr>
          <p:cNvPr id="46" name="Rectangle 45">
            <a:extLst>
              <a:ext uri="{FF2B5EF4-FFF2-40B4-BE49-F238E27FC236}">
                <a16:creationId xmlns:a16="http://schemas.microsoft.com/office/drawing/2014/main" id="{E50AC649-417B-4427-89C2-D95C7D0DB4ED}"/>
              </a:ext>
            </a:extLst>
          </p:cNvPr>
          <p:cNvSpPr/>
          <p:nvPr/>
        </p:nvSpPr>
        <p:spPr>
          <a:xfrm>
            <a:off x="8491058" y="2780761"/>
            <a:ext cx="3437285" cy="2590196"/>
          </a:xfrm>
          <a:prstGeom prst="rect">
            <a:avLst/>
          </a:prstGeom>
        </p:spPr>
        <p:txBody>
          <a:bodyPr wrap="square">
            <a:spAutoFit/>
          </a:bodyPr>
          <a:lstStyle/>
          <a:p>
            <a:pPr algn="just">
              <a:lnSpc>
                <a:spcPct val="107000"/>
              </a:lnSpc>
              <a:spcAft>
                <a:spcPts val="800"/>
              </a:spcAft>
            </a:pPr>
            <a:r>
              <a:rPr lang="ro-RO" sz="1400" dirty="0">
                <a:latin typeface="Times New Roman" panose="02020603050405020304" pitchFamily="18" charset="0"/>
                <a:cs typeface="Times New Roman" panose="02020603050405020304" pitchFamily="18" charset="0"/>
              </a:rPr>
              <a:t>Septembrie 2019 -  Februarie 2023</a:t>
            </a:r>
            <a:endParaRPr lang="ro-RO"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o-RO" sz="1100" dirty="0">
                <a:latin typeface="Times New Roman" panose="02020603050405020304" pitchFamily="18" charset="0"/>
                <a:ea typeface="Calibri" panose="020F0502020204030204" pitchFamily="34" charset="0"/>
                <a:cs typeface="Times New Roman" panose="02020603050405020304" pitchFamily="18" charset="0"/>
              </a:rPr>
              <a:t>În cadrul acestor grupuri de suport victimele </a:t>
            </a:r>
            <a:r>
              <a:rPr lang="ro-RO" sz="1100" dirty="0" err="1">
                <a:latin typeface="Times New Roman" panose="02020603050405020304" pitchFamily="18" charset="0"/>
                <a:ea typeface="Calibri" panose="020F0502020204030204" pitchFamily="34" charset="0"/>
                <a:cs typeface="Times New Roman" panose="02020603050405020304" pitchFamily="18" charset="0"/>
              </a:rPr>
              <a:t>violenţei</a:t>
            </a:r>
            <a:r>
              <a:rPr lang="ro-RO" sz="1100" dirty="0">
                <a:latin typeface="Times New Roman" panose="02020603050405020304" pitchFamily="18" charset="0"/>
                <a:ea typeface="Calibri" panose="020F0502020204030204" pitchFamily="34" charset="0"/>
                <a:cs typeface="Times New Roman" panose="02020603050405020304" pitchFamily="18" charset="0"/>
              </a:rPr>
              <a:t> domestice vor beneficia de programe specifice de </a:t>
            </a:r>
            <a:r>
              <a:rPr lang="ro-RO" sz="1100" dirty="0" err="1">
                <a:latin typeface="Times New Roman" panose="02020603050405020304" pitchFamily="18" charset="0"/>
                <a:ea typeface="Calibri" panose="020F0502020204030204" pitchFamily="34" charset="0"/>
                <a:cs typeface="Times New Roman" panose="02020603050405020304" pitchFamily="18" charset="0"/>
              </a:rPr>
              <a:t>asistenţă</a:t>
            </a:r>
            <a:r>
              <a:rPr lang="ro-RO" sz="1100" dirty="0">
                <a:latin typeface="Times New Roman" panose="02020603050405020304" pitchFamily="18" charset="0"/>
                <a:ea typeface="Calibri" panose="020F0502020204030204" pitchFamily="34" charset="0"/>
                <a:cs typeface="Times New Roman" panose="02020603050405020304" pitchFamily="18" charset="0"/>
              </a:rPr>
              <a:t> psihologică </a:t>
            </a:r>
            <a:r>
              <a:rPr lang="ro-RO" sz="1100" dirty="0" err="1">
                <a:latin typeface="Times New Roman" panose="02020603050405020304" pitchFamily="18" charset="0"/>
                <a:ea typeface="Calibri" panose="020F0502020204030204" pitchFamily="34" charset="0"/>
                <a:cs typeface="Times New Roman" panose="02020603050405020304" pitchFamily="18" charset="0"/>
              </a:rPr>
              <a:t>şi</a:t>
            </a:r>
            <a:r>
              <a:rPr lang="ro-RO" sz="1100" dirty="0">
                <a:latin typeface="Times New Roman" panose="02020603050405020304" pitchFamily="18" charset="0"/>
                <a:ea typeface="Calibri" panose="020F0502020204030204" pitchFamily="34" charset="0"/>
                <a:cs typeface="Times New Roman" panose="02020603050405020304" pitchFamily="18" charset="0"/>
              </a:rPr>
              <a:t> de dezvoltare personală în scopul de a </a:t>
            </a:r>
            <a:r>
              <a:rPr lang="ro-RO" sz="1100" dirty="0" err="1">
                <a:latin typeface="Times New Roman" panose="02020603050405020304" pitchFamily="18" charset="0"/>
                <a:ea typeface="Calibri" panose="020F0502020204030204" pitchFamily="34" charset="0"/>
                <a:cs typeface="Times New Roman" panose="02020603050405020304" pitchFamily="18" charset="0"/>
              </a:rPr>
              <a:t>depăşi</a:t>
            </a:r>
            <a:r>
              <a:rPr lang="ro-RO" sz="1100" dirty="0">
                <a:latin typeface="Times New Roman" panose="02020603050405020304" pitchFamily="18" charset="0"/>
                <a:ea typeface="Calibri" panose="020F0502020204030204" pitchFamily="34" charset="0"/>
                <a:cs typeface="Times New Roman" panose="02020603050405020304" pitchFamily="18" charset="0"/>
              </a:rPr>
              <a:t> </a:t>
            </a:r>
            <a:r>
              <a:rPr lang="ro-RO" sz="1100" dirty="0" err="1">
                <a:latin typeface="Times New Roman" panose="02020603050405020304" pitchFamily="18" charset="0"/>
                <a:ea typeface="Calibri" panose="020F0502020204030204" pitchFamily="34" charset="0"/>
                <a:cs typeface="Times New Roman" panose="02020603050405020304" pitchFamily="18" charset="0"/>
              </a:rPr>
              <a:t>situaţia</a:t>
            </a:r>
            <a:r>
              <a:rPr lang="ro-RO" sz="1100" dirty="0">
                <a:latin typeface="Times New Roman" panose="02020603050405020304" pitchFamily="18" charset="0"/>
                <a:ea typeface="Calibri" panose="020F0502020204030204" pitchFamily="34" charset="0"/>
                <a:cs typeface="Times New Roman" panose="02020603050405020304" pitchFamily="18" charset="0"/>
              </a:rPr>
              <a:t> de criză în care se află. Pentru atingerea obiectivului proiectului, ANES </a:t>
            </a:r>
            <a:r>
              <a:rPr lang="ro-RO" sz="1100" dirty="0" err="1">
                <a:latin typeface="Times New Roman" panose="02020603050405020304" pitchFamily="18" charset="0"/>
                <a:ea typeface="Calibri" panose="020F0502020204030204" pitchFamily="34" charset="0"/>
                <a:cs typeface="Times New Roman" panose="02020603050405020304" pitchFamily="18" charset="0"/>
              </a:rPr>
              <a:t>îşi</a:t>
            </a:r>
            <a:r>
              <a:rPr lang="ro-RO" sz="1100" dirty="0">
                <a:latin typeface="Times New Roman" panose="02020603050405020304" pitchFamily="18" charset="0"/>
                <a:ea typeface="Calibri" panose="020F0502020204030204" pitchFamily="34" charset="0"/>
                <a:cs typeface="Times New Roman" panose="02020603050405020304" pitchFamily="18" charset="0"/>
              </a:rPr>
              <a:t> propune organizarea unui seminar în scopul formării celor 42 de coordonatori ai </a:t>
            </a:r>
            <a:r>
              <a:rPr lang="ro-RO" sz="1100" dirty="0" err="1">
                <a:latin typeface="Times New Roman" panose="02020603050405020304" pitchFamily="18" charset="0"/>
                <a:ea typeface="Calibri" panose="020F0502020204030204" pitchFamily="34" charset="0"/>
                <a:cs typeface="Times New Roman" panose="02020603050405020304" pitchFamily="18" charset="0"/>
              </a:rPr>
              <a:t>locuinţelor</a:t>
            </a:r>
            <a:r>
              <a:rPr lang="ro-RO" sz="1100" dirty="0">
                <a:latin typeface="Times New Roman" panose="02020603050405020304" pitchFamily="18" charset="0"/>
                <a:ea typeface="Calibri" panose="020F0502020204030204" pitchFamily="34" charset="0"/>
                <a:cs typeface="Times New Roman" panose="02020603050405020304" pitchFamily="18" charset="0"/>
              </a:rPr>
              <a:t> protejate, în cadrul cărora </a:t>
            </a:r>
            <a:r>
              <a:rPr lang="ro-RO" sz="1100" dirty="0" err="1">
                <a:latin typeface="Times New Roman" panose="02020603050405020304" pitchFamily="18" charset="0"/>
                <a:ea typeface="Calibri" panose="020F0502020204030204" pitchFamily="34" charset="0"/>
                <a:cs typeface="Times New Roman" panose="02020603050405020304" pitchFamily="18" charset="0"/>
              </a:rPr>
              <a:t>participanţii</a:t>
            </a:r>
            <a:r>
              <a:rPr lang="ro-RO" sz="1100" dirty="0">
                <a:latin typeface="Times New Roman" panose="02020603050405020304" pitchFamily="18" charset="0"/>
                <a:ea typeface="Calibri" panose="020F0502020204030204" pitchFamily="34" charset="0"/>
                <a:cs typeface="Times New Roman" panose="02020603050405020304" pitchFamily="18" charset="0"/>
              </a:rPr>
              <a:t> vor primi </a:t>
            </a:r>
            <a:r>
              <a:rPr lang="ro-RO" sz="1100" dirty="0" err="1">
                <a:latin typeface="Times New Roman" panose="02020603050405020304" pitchFamily="18" charset="0"/>
                <a:ea typeface="Calibri" panose="020F0502020204030204" pitchFamily="34" charset="0"/>
                <a:cs typeface="Times New Roman" panose="02020603050405020304" pitchFamily="18" charset="0"/>
              </a:rPr>
              <a:t>informaţii</a:t>
            </a:r>
            <a:r>
              <a:rPr lang="ro-RO" sz="1100" dirty="0">
                <a:latin typeface="Times New Roman" panose="02020603050405020304" pitchFamily="18" charset="0"/>
                <a:ea typeface="Calibri" panose="020F0502020204030204" pitchFamily="34" charset="0"/>
                <a:cs typeface="Times New Roman" panose="02020603050405020304" pitchFamily="18" charset="0"/>
              </a:rPr>
              <a:t> cu privire la </a:t>
            </a:r>
            <a:r>
              <a:rPr lang="ro-RO" sz="1100" dirty="0" err="1">
                <a:latin typeface="Times New Roman" panose="02020603050405020304" pitchFamily="18" charset="0"/>
                <a:ea typeface="Calibri" panose="020F0502020204030204" pitchFamily="34" charset="0"/>
                <a:cs typeface="Times New Roman" panose="02020603050405020304" pitchFamily="18" charset="0"/>
              </a:rPr>
              <a:t>activităţile</a:t>
            </a:r>
            <a:r>
              <a:rPr lang="ro-RO" sz="1100" dirty="0">
                <a:latin typeface="Times New Roman" panose="02020603050405020304" pitchFamily="18" charset="0"/>
                <a:ea typeface="Calibri" panose="020F0502020204030204" pitchFamily="34" charset="0"/>
                <a:cs typeface="Times New Roman" panose="02020603050405020304" pitchFamily="18" charset="0"/>
              </a:rPr>
              <a:t> de prevenire </a:t>
            </a:r>
            <a:r>
              <a:rPr lang="ro-RO" sz="1100" dirty="0" err="1">
                <a:latin typeface="Times New Roman" panose="02020603050405020304" pitchFamily="18" charset="0"/>
                <a:ea typeface="Calibri" panose="020F0502020204030204" pitchFamily="34" charset="0"/>
                <a:cs typeface="Times New Roman" panose="02020603050405020304" pitchFamily="18" charset="0"/>
              </a:rPr>
              <a:t>şi</a:t>
            </a:r>
            <a:r>
              <a:rPr lang="ro-RO" sz="1100" dirty="0">
                <a:latin typeface="Times New Roman" panose="02020603050405020304" pitchFamily="18" charset="0"/>
                <a:ea typeface="Calibri" panose="020F0502020204030204" pitchFamily="34" charset="0"/>
                <a:cs typeface="Times New Roman" panose="02020603050405020304" pitchFamily="18" charset="0"/>
              </a:rPr>
              <a:t> combatere a violentei domestice, </a:t>
            </a:r>
            <a:r>
              <a:rPr lang="ro-RO" sz="1100" dirty="0" err="1">
                <a:latin typeface="Times New Roman" panose="02020603050405020304" pitchFamily="18" charset="0"/>
                <a:ea typeface="Calibri" panose="020F0502020204030204" pitchFamily="34" charset="0"/>
                <a:cs typeface="Times New Roman" panose="02020603050405020304" pitchFamily="18" charset="0"/>
              </a:rPr>
              <a:t>responsabilităţile</a:t>
            </a:r>
            <a:r>
              <a:rPr lang="ro-RO" sz="1100" dirty="0">
                <a:latin typeface="Times New Roman" panose="02020603050405020304" pitchFamily="18" charset="0"/>
                <a:ea typeface="Calibri" panose="020F0502020204030204" pitchFamily="34" charset="0"/>
                <a:cs typeface="Times New Roman" panose="02020603050405020304" pitchFamily="18" charset="0"/>
              </a:rPr>
              <a:t> </a:t>
            </a:r>
            <a:r>
              <a:rPr lang="ro-RO" sz="1100" dirty="0" err="1">
                <a:latin typeface="Times New Roman" panose="02020603050405020304" pitchFamily="18" charset="0"/>
                <a:ea typeface="Calibri" panose="020F0502020204030204" pitchFamily="34" charset="0"/>
                <a:cs typeface="Times New Roman" panose="02020603050405020304" pitchFamily="18" charset="0"/>
              </a:rPr>
              <a:t>şi</a:t>
            </a:r>
            <a:r>
              <a:rPr lang="ro-RO" sz="1100" dirty="0">
                <a:latin typeface="Times New Roman" panose="02020603050405020304" pitchFamily="18" charset="0"/>
                <a:ea typeface="Calibri" panose="020F0502020204030204" pitchFamily="34" charset="0"/>
                <a:cs typeface="Times New Roman" panose="02020603050405020304" pitchFamily="18" charset="0"/>
              </a:rPr>
              <a:t> procedurile de lucru în </a:t>
            </a:r>
            <a:r>
              <a:rPr lang="ro-RO" sz="1100" dirty="0" err="1">
                <a:latin typeface="Times New Roman" panose="02020603050405020304" pitchFamily="18" charset="0"/>
                <a:ea typeface="Calibri" panose="020F0502020204030204" pitchFamily="34" charset="0"/>
                <a:cs typeface="Times New Roman" panose="02020603050405020304" pitchFamily="18" charset="0"/>
              </a:rPr>
              <a:t>reţea</a:t>
            </a:r>
            <a:r>
              <a:rPr lang="ro-RO" sz="1100" dirty="0">
                <a:latin typeface="Times New Roman" panose="02020603050405020304" pitchFamily="18" charset="0"/>
                <a:ea typeface="Calibri" panose="020F0502020204030204" pitchFamily="34" charset="0"/>
                <a:cs typeface="Times New Roman" panose="02020603050405020304" pitchFamily="18" charset="0"/>
              </a:rPr>
              <a:t>, în vederea furnizării de servicii integrate victimelor </a:t>
            </a:r>
            <a:r>
              <a:rPr lang="ro-RO" sz="1100" dirty="0" err="1">
                <a:latin typeface="Times New Roman" panose="02020603050405020304" pitchFamily="18" charset="0"/>
                <a:ea typeface="Calibri" panose="020F0502020204030204" pitchFamily="34" charset="0"/>
                <a:cs typeface="Times New Roman" panose="02020603050405020304" pitchFamily="18" charset="0"/>
              </a:rPr>
              <a:t>violenţei</a:t>
            </a:r>
            <a:r>
              <a:rPr lang="ro-RO" sz="1100" dirty="0">
                <a:latin typeface="Times New Roman" panose="02020603050405020304" pitchFamily="18" charset="0"/>
                <a:ea typeface="Calibri" panose="020F0502020204030204" pitchFamily="34" charset="0"/>
                <a:cs typeface="Times New Roman" panose="02020603050405020304" pitchFamily="18" charset="0"/>
              </a:rPr>
              <a:t> domestice.</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Pentagon 15">
            <a:extLst>
              <a:ext uri="{FF2B5EF4-FFF2-40B4-BE49-F238E27FC236}">
                <a16:creationId xmlns:a16="http://schemas.microsoft.com/office/drawing/2014/main" id="{E3989897-9188-4E7C-95FF-3F3808B36ECF}"/>
              </a:ext>
            </a:extLst>
          </p:cNvPr>
          <p:cNvSpPr/>
          <p:nvPr/>
        </p:nvSpPr>
        <p:spPr>
          <a:xfrm>
            <a:off x="8512319" y="639565"/>
            <a:ext cx="3364933" cy="123605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200" dirty="0">
                <a:solidFill>
                  <a:schemeClr val="tx1"/>
                </a:solidFill>
                <a:latin typeface="Times New Roman" panose="02020603050405020304" pitchFamily="18" charset="0"/>
                <a:cs typeface="Times New Roman" panose="02020603050405020304" pitchFamily="18" charset="0"/>
              </a:rPr>
              <a:t>Activitatea A3 - Crearea si dezvoltarea unei rețele naționale de grupuri de suport pentru victimele violentei domestice</a:t>
            </a:r>
          </a:p>
        </p:txBody>
      </p:sp>
      <p:sp>
        <p:nvSpPr>
          <p:cNvPr id="48" name="Oval 5">
            <a:extLst>
              <a:ext uri="{FF2B5EF4-FFF2-40B4-BE49-F238E27FC236}">
                <a16:creationId xmlns:a16="http://schemas.microsoft.com/office/drawing/2014/main" id="{0B7BED2A-FBE8-44C5-AECF-85AA594F389D}"/>
              </a:ext>
            </a:extLst>
          </p:cNvPr>
          <p:cNvSpPr/>
          <p:nvPr/>
        </p:nvSpPr>
        <p:spPr>
          <a:xfrm rot="16200000">
            <a:off x="5934417" y="2896477"/>
            <a:ext cx="5810458" cy="1363609"/>
          </a:xfrm>
          <a:custGeom>
            <a:avLst/>
            <a:gdLst>
              <a:gd name="connsiteX0" fmla="*/ 0 w 5410200"/>
              <a:gd name="connsiteY0" fmla="*/ 990600 h 1981200"/>
              <a:gd name="connsiteX1" fmla="*/ 2705100 w 5410200"/>
              <a:gd name="connsiteY1" fmla="*/ 0 h 1981200"/>
              <a:gd name="connsiteX2" fmla="*/ 5410200 w 5410200"/>
              <a:gd name="connsiteY2" fmla="*/ 990600 h 1981200"/>
              <a:gd name="connsiteX3" fmla="*/ 2705100 w 5410200"/>
              <a:gd name="connsiteY3" fmla="*/ 1981200 h 1981200"/>
              <a:gd name="connsiteX4" fmla="*/ 0 w 5410200"/>
              <a:gd name="connsiteY4" fmla="*/ 990600 h 1981200"/>
              <a:gd name="connsiteX0" fmla="*/ 2 w 5410202"/>
              <a:gd name="connsiteY0" fmla="*/ 990600 h 2298700"/>
              <a:gd name="connsiteX1" fmla="*/ 2705102 w 5410202"/>
              <a:gd name="connsiteY1" fmla="*/ 0 h 2298700"/>
              <a:gd name="connsiteX2" fmla="*/ 5410202 w 5410202"/>
              <a:gd name="connsiteY2" fmla="*/ 990600 h 2298700"/>
              <a:gd name="connsiteX3" fmla="*/ 2717802 w 5410202"/>
              <a:gd name="connsiteY3" fmla="*/ 2298700 h 2298700"/>
              <a:gd name="connsiteX4" fmla="*/ 2 w 5410202"/>
              <a:gd name="connsiteY4" fmla="*/ 990600 h 229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2" h="2298700">
                <a:moveTo>
                  <a:pt x="2" y="990600"/>
                </a:moveTo>
                <a:cubicBezTo>
                  <a:pt x="-2115" y="607483"/>
                  <a:pt x="1211117" y="0"/>
                  <a:pt x="2705102" y="0"/>
                </a:cubicBezTo>
                <a:cubicBezTo>
                  <a:pt x="4199087" y="0"/>
                  <a:pt x="5410202" y="443507"/>
                  <a:pt x="5410202" y="990600"/>
                </a:cubicBezTo>
                <a:cubicBezTo>
                  <a:pt x="5410202" y="1537693"/>
                  <a:pt x="4211787" y="2298700"/>
                  <a:pt x="2717802" y="2298700"/>
                </a:cubicBezTo>
                <a:cubicBezTo>
                  <a:pt x="1223817" y="2298700"/>
                  <a:pt x="2119" y="1373717"/>
                  <a:pt x="2" y="990600"/>
                </a:cubicBezTo>
                <a:close/>
              </a:path>
            </a:pathLst>
          </a:custGeom>
          <a:solidFill>
            <a:schemeClr val="bg1">
              <a:lumMod val="50000"/>
              <a:alpha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defRPr/>
            </a:pPr>
            <a:endParaRPr lang="en-US" sz="1500">
              <a:solidFill>
                <a:prstClr val="white"/>
              </a:solidFill>
              <a:latin typeface="Calibri" panose="020F0502020204030204"/>
            </a:endParaRPr>
          </a:p>
        </p:txBody>
      </p:sp>
    </p:spTree>
    <p:extLst>
      <p:ext uri="{BB962C8B-B14F-4D97-AF65-F5344CB8AC3E}">
        <p14:creationId xmlns:p14="http://schemas.microsoft.com/office/powerpoint/2010/main" val="85763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300"/>
                                        <p:tgtEl>
                                          <p:spTgt spid="24"/>
                                        </p:tgtEl>
                                      </p:cBhvr>
                                    </p:animEffect>
                                  </p:childTnLst>
                                </p:cTn>
                              </p:par>
                              <p:par>
                                <p:cTn id="20" presetID="22" presetClass="entr" presetSubtype="8"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300"/>
                                        <p:tgtEl>
                                          <p:spTgt spid="26"/>
                                        </p:tgtEl>
                                      </p:cBhvr>
                                    </p:animEffect>
                                  </p:childTnLst>
                                </p:cTn>
                              </p:par>
                              <p:par>
                                <p:cTn id="23" presetID="22" presetClass="entr" presetSubtype="8"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300"/>
                                        <p:tgtEl>
                                          <p:spTgt spid="1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300"/>
                                        <p:tgtEl>
                                          <p:spTgt spid="9"/>
                                        </p:tgtEl>
                                      </p:cBhvr>
                                    </p:animEffect>
                                  </p:childTnLst>
                                </p:cTn>
                              </p:par>
                              <p:par>
                                <p:cTn id="30" presetID="22" presetClass="entr" presetSubtype="8"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3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5" grpId="0" animBg="1"/>
      <p:bldP spid="30" grpId="0"/>
      <p:bldP spid="38" grpId="0" animBg="1"/>
      <p:bldP spid="47" grpId="0" animBg="1"/>
    </p:bld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1_Parce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6.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7.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8.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9.xml><?xml version="1.0" encoding="utf-8"?>
<a:theme xmlns:a="http://schemas.openxmlformats.org/drawingml/2006/main" name="1_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1144</TotalTime>
  <Words>5008</Words>
  <Application>Microsoft Office PowerPoint</Application>
  <PresentationFormat>Widescreen</PresentationFormat>
  <Paragraphs>272</Paragraphs>
  <Slides>20</Slides>
  <Notes>9</Notes>
  <HiddenSlides>0</HiddenSlides>
  <MMClips>0</MMClips>
  <ScaleCrop>false</ScaleCrop>
  <HeadingPairs>
    <vt:vector size="6" baseType="variant">
      <vt:variant>
        <vt:lpstr>Fonts Used</vt:lpstr>
      </vt:variant>
      <vt:variant>
        <vt:i4>17</vt:i4>
      </vt:variant>
      <vt:variant>
        <vt:lpstr>Theme</vt:lpstr>
      </vt:variant>
      <vt:variant>
        <vt:i4>9</vt:i4>
      </vt:variant>
      <vt:variant>
        <vt:lpstr>Slide Titles</vt:lpstr>
      </vt:variant>
      <vt:variant>
        <vt:i4>20</vt:i4>
      </vt:variant>
    </vt:vector>
  </HeadingPairs>
  <TitlesOfParts>
    <vt:vector size="46" baseType="lpstr">
      <vt:lpstr>Arial</vt:lpstr>
      <vt:lpstr>Avenir Book</vt:lpstr>
      <vt:lpstr>Avenir Next</vt:lpstr>
      <vt:lpstr>Brush Script MT</vt:lpstr>
      <vt:lpstr>Calibri</vt:lpstr>
      <vt:lpstr>Calibri Light</vt:lpstr>
      <vt:lpstr>Century Gothic</vt:lpstr>
      <vt:lpstr>Century Schoolbook</vt:lpstr>
      <vt:lpstr>Corbel</vt:lpstr>
      <vt:lpstr>Gill Sans MT</vt:lpstr>
      <vt:lpstr>Helvetica Neue</vt:lpstr>
      <vt:lpstr>Helvetica Neue Light</vt:lpstr>
      <vt:lpstr>Palatino Linotype</vt:lpstr>
      <vt:lpstr>PWDolphins Medium</vt:lpstr>
      <vt:lpstr>Times New Roman</vt:lpstr>
      <vt:lpstr>Trebuchet MS</vt:lpstr>
      <vt:lpstr>Wingdings</vt:lpstr>
      <vt:lpstr>Retrospect</vt:lpstr>
      <vt:lpstr>Office Theme</vt:lpstr>
      <vt:lpstr>1_Office Theme</vt:lpstr>
      <vt:lpstr>Parcel</vt:lpstr>
      <vt:lpstr>1_Parcel</vt:lpstr>
      <vt:lpstr>Gallery</vt:lpstr>
      <vt:lpstr>Feathered</vt:lpstr>
      <vt:lpstr>1_Retrospect</vt:lpstr>
      <vt:lpstr>1_Gallery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Sorina Caragiani</dc:creator>
  <cp:lastModifiedBy>Elena Oprea</cp:lastModifiedBy>
  <cp:revision>211</cp:revision>
  <cp:lastPrinted>2019-11-13T15:10:00Z</cp:lastPrinted>
  <dcterms:created xsi:type="dcterms:W3CDTF">2019-11-11T07:36:07Z</dcterms:created>
  <dcterms:modified xsi:type="dcterms:W3CDTF">2019-11-27T06:27:29Z</dcterms:modified>
</cp:coreProperties>
</file>